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ppt/theme/themeOverride3.xml" ContentType="application/vnd.openxmlformats-officedocument.themeOverride+xml"/>
  <Override PartName="/ppt/notesSlides/notesSlide3.xml" ContentType="application/vnd.openxmlformats-officedocument.presentationml.notesSlide+xml"/>
  <Override PartName="/ppt/theme/themeOverride4.xml" ContentType="application/vnd.openxmlformats-officedocument.themeOverride+xml"/>
  <Override PartName="/ppt/notesSlides/notesSlide4.xml" ContentType="application/vnd.openxmlformats-officedocument.presentationml.notesSlide+xml"/>
  <Override PartName="/ppt/theme/themeOverride5.xml" ContentType="application/vnd.openxmlformats-officedocument.themeOverride+xml"/>
  <Override PartName="/ppt/notesSlides/notesSlide5.xml" ContentType="application/vnd.openxmlformats-officedocument.presentationml.notesSlide+xml"/>
  <Override PartName="/ppt/theme/themeOverride6.xml" ContentType="application/vnd.openxmlformats-officedocument.themeOverride+xml"/>
  <Override PartName="/ppt/notesSlides/notesSlide6.xml" ContentType="application/vnd.openxmlformats-officedocument.presentationml.notesSlide+xml"/>
  <Override PartName="/ppt/theme/themeOverride7.xml" ContentType="application/vnd.openxmlformats-officedocument.themeOverr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8.xml" ContentType="application/vnd.openxmlformats-officedocument.themeOverride+xml"/>
  <Override PartName="/ppt/notesSlides/notesSlide8.xml" ContentType="application/vnd.openxmlformats-officedocument.presentationml.notesSlide+xml"/>
  <Override PartName="/ppt/theme/themeOverride9.xml" ContentType="application/vnd.openxmlformats-officedocument.themeOverr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heme/themeOverride10.xml" ContentType="application/vnd.openxmlformats-officedocument.themeOverr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heme/themeOverride11.xml" ContentType="application/vnd.openxmlformats-officedocument.themeOverride+xml"/>
  <Override PartName="/ppt/notesSlides/notesSlide11.xml" ContentType="application/vnd.openxmlformats-officedocument.presentationml.notesSlide+xml"/>
  <Override PartName="/ppt/theme/themeOverride12.xml" ContentType="application/vnd.openxmlformats-officedocument.themeOverride+xml"/>
  <Override PartName="/ppt/notesSlides/notesSlide12.xml" ContentType="application/vnd.openxmlformats-officedocument.presentationml.notesSlide+xml"/>
  <Override PartName="/ppt/theme/themeOverride13.xml" ContentType="application/vnd.openxmlformats-officedocument.themeOverride+xml"/>
  <Override PartName="/ppt/notesSlides/notesSlide13.xml" ContentType="application/vnd.openxmlformats-officedocument.presentationml.notesSlide+xml"/>
  <Override PartName="/ppt/theme/themeOverride14.xml" ContentType="application/vnd.openxmlformats-officedocument.themeOverride+xml"/>
  <Override PartName="/ppt/notesSlides/notesSlide14.xml" ContentType="application/vnd.openxmlformats-officedocument.presentationml.notesSlide+xml"/>
  <Override PartName="/ppt/theme/themeOverride15.xml" ContentType="application/vnd.openxmlformats-officedocument.themeOverride+xml"/>
  <Override PartName="/ppt/notesSlides/notesSlide15.xml" ContentType="application/vnd.openxmlformats-officedocument.presentationml.notesSlide+xml"/>
  <Override PartName="/ppt/theme/themeOverride16.xml" ContentType="application/vnd.openxmlformats-officedocument.themeOverride+xml"/>
  <Override PartName="/ppt/notesSlides/notesSlide16.xml" ContentType="application/vnd.openxmlformats-officedocument.presentationml.notesSlide+xml"/>
  <Override PartName="/ppt/theme/themeOverride17.xml" ContentType="application/vnd.openxmlformats-officedocument.themeOverride+xml"/>
  <Override PartName="/ppt/notesSlides/notesSlide17.xml" ContentType="application/vnd.openxmlformats-officedocument.presentationml.notesSlide+xml"/>
  <Override PartName="/ppt/theme/themeOverride18.xml" ContentType="application/vnd.openxmlformats-officedocument.themeOverride+xml"/>
  <Override PartName="/ppt/notesSlides/notesSlide18.xml" ContentType="application/vnd.openxmlformats-officedocument.presentationml.notesSlide+xml"/>
  <Override PartName="/ppt/theme/themeOverride19.xml" ContentType="application/vnd.openxmlformats-officedocument.themeOverride+xml"/>
  <Override PartName="/ppt/notesSlides/notesSlide1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heme/themeOverride20.xml" ContentType="application/vnd.openxmlformats-officedocument.themeOverride+xml"/>
  <Override PartName="/ppt/notesSlides/notesSlide20.xml" ContentType="application/vnd.openxmlformats-officedocument.presentationml.notesSlide+xml"/>
  <Override PartName="/ppt/theme/themeOverride21.xml" ContentType="application/vnd.openxmlformats-officedocument.themeOverride+xml"/>
  <Override PartName="/ppt/notesSlides/notesSlide21.xml" ContentType="application/vnd.openxmlformats-officedocument.presentationml.notesSlide+xml"/>
  <Override PartName="/ppt/theme/themeOverride22.xml" ContentType="application/vnd.openxmlformats-officedocument.themeOverride+xml"/>
  <Override PartName="/ppt/notesSlides/notesSlide22.xml" ContentType="application/vnd.openxmlformats-officedocument.presentationml.notesSlide+xml"/>
  <Override PartName="/ppt/theme/themeOverride23.xml" ContentType="application/vnd.openxmlformats-officedocument.themeOverride+xml"/>
  <Override PartName="/ppt/notesSlides/notesSlide2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heme/themeOverride24.xml" ContentType="application/vnd.openxmlformats-officedocument.themeOverride+xml"/>
  <Override PartName="/ppt/notesSlides/notesSlide24.xml" ContentType="application/vnd.openxmlformats-officedocument.presentationml.notesSlide+xml"/>
  <Override PartName="/ppt/theme/themeOverride25.xml" ContentType="application/vnd.openxmlformats-officedocument.themeOverride+xml"/>
  <Override PartName="/ppt/notesSlides/notesSlide25.xml" ContentType="application/vnd.openxmlformats-officedocument.presentationml.notesSlide+xml"/>
  <Override PartName="/ppt/theme/themeOverride26.xml" ContentType="application/vnd.openxmlformats-officedocument.themeOverride+xml"/>
  <Override PartName="/ppt/theme/themeOverride27.xml" ContentType="application/vnd.openxmlformats-officedocument.themeOverride+xml"/>
  <Override PartName="/ppt/theme/themeOverride28.xml" ContentType="application/vnd.openxmlformats-officedocument.themeOverr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257" r:id="rId2"/>
    <p:sldId id="286" r:id="rId3"/>
    <p:sldId id="285" r:id="rId4"/>
    <p:sldId id="380" r:id="rId5"/>
    <p:sldId id="331" r:id="rId6"/>
    <p:sldId id="523" r:id="rId7"/>
    <p:sldId id="337" r:id="rId8"/>
    <p:sldId id="321" r:id="rId9"/>
    <p:sldId id="291" r:id="rId10"/>
    <p:sldId id="319" r:id="rId11"/>
    <p:sldId id="262" r:id="rId12"/>
    <p:sldId id="274" r:id="rId13"/>
    <p:sldId id="309" r:id="rId14"/>
    <p:sldId id="264" r:id="rId15"/>
    <p:sldId id="304" r:id="rId16"/>
    <p:sldId id="312" r:id="rId17"/>
    <p:sldId id="314" r:id="rId18"/>
    <p:sldId id="315" r:id="rId19"/>
    <p:sldId id="305" r:id="rId20"/>
    <p:sldId id="306" r:id="rId21"/>
    <p:sldId id="326" r:id="rId22"/>
    <p:sldId id="524" r:id="rId23"/>
    <p:sldId id="260" r:id="rId24"/>
    <p:sldId id="273" r:id="rId25"/>
    <p:sldId id="509" r:id="rId26"/>
    <p:sldId id="516" r:id="rId27"/>
    <p:sldId id="507" r:id="rId28"/>
    <p:sldId id="527" r:id="rId29"/>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4" autoAdjust="0"/>
    <p:restoredTop sz="89659" autoAdjust="0"/>
  </p:normalViewPr>
  <p:slideViewPr>
    <p:cSldViewPr snapToGrid="0">
      <p:cViewPr varScale="1">
        <p:scale>
          <a:sx n="98" d="100"/>
          <a:sy n="98" d="100"/>
        </p:scale>
        <p:origin x="120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diagrams/_rels/data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eg"/><Relationship Id="rId1" Type="http://schemas.openxmlformats.org/officeDocument/2006/relationships/image" Target="../media/image17.jpeg"/><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eg"/><Relationship Id="rId1" Type="http://schemas.openxmlformats.org/officeDocument/2006/relationships/image" Target="../media/image17.jpeg"/><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F1652E-8E37-4406-8269-858C9E1BCBCF}"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0060E9BD-4196-417A-BF39-5AE5EDD815B3}">
      <dgm:prSet phldrT="[Text]"/>
      <dgm:spPr/>
      <dgm:t>
        <a:bodyPr/>
        <a:lstStyle/>
        <a:p>
          <a:r>
            <a:rPr lang="en-US"/>
            <a:t>Force</a:t>
          </a:r>
        </a:p>
      </dgm:t>
    </dgm:pt>
    <dgm:pt modelId="{FFECE6C6-E817-4952-93BE-2DF63ACFD134}" type="parTrans" cxnId="{E5BD80E0-AB45-4125-B5E1-E9279C25F659}">
      <dgm:prSet/>
      <dgm:spPr/>
      <dgm:t>
        <a:bodyPr/>
        <a:lstStyle/>
        <a:p>
          <a:endParaRPr lang="en-US"/>
        </a:p>
      </dgm:t>
    </dgm:pt>
    <dgm:pt modelId="{2852F20B-8ED1-4CB2-B328-141FDC1BB1C5}" type="sibTrans" cxnId="{E5BD80E0-AB45-4125-B5E1-E9279C25F659}">
      <dgm:prSet/>
      <dgm:spPr/>
      <dgm:t>
        <a:bodyPr/>
        <a:lstStyle/>
        <a:p>
          <a:endParaRPr lang="en-US"/>
        </a:p>
      </dgm:t>
    </dgm:pt>
    <dgm:pt modelId="{57DA8ABB-67CD-47F6-AEA9-2A15AAAA6DD3}">
      <dgm:prSet phldrT="[Text]" custT="1"/>
      <dgm:spPr>
        <a:ln w="38100"/>
      </dgm:spPr>
      <dgm:t>
        <a:bodyPr/>
        <a:lstStyle/>
        <a:p>
          <a:r>
            <a:rPr lang="en-US" sz="2000" b="1" i="0" dirty="0"/>
            <a:t>Rape, beatings, starvation, and confinement (not allowed to leave place of work). </a:t>
          </a:r>
        </a:p>
      </dgm:t>
    </dgm:pt>
    <dgm:pt modelId="{D80A8488-0323-4E57-A3B4-D190B2BEBE7E}" type="parTrans" cxnId="{0A5FA066-E6A5-4045-9428-8B3197FAFF1D}">
      <dgm:prSet/>
      <dgm:spPr/>
      <dgm:t>
        <a:bodyPr/>
        <a:lstStyle/>
        <a:p>
          <a:endParaRPr lang="en-US"/>
        </a:p>
      </dgm:t>
    </dgm:pt>
    <dgm:pt modelId="{B88A0E07-130D-44CD-A2A3-15251EC1A119}" type="sibTrans" cxnId="{0A5FA066-E6A5-4045-9428-8B3197FAFF1D}">
      <dgm:prSet/>
      <dgm:spPr/>
      <dgm:t>
        <a:bodyPr/>
        <a:lstStyle/>
        <a:p>
          <a:endParaRPr lang="en-US"/>
        </a:p>
      </dgm:t>
    </dgm:pt>
    <dgm:pt modelId="{5C53E3E6-F20E-4E57-BD6A-4207440B7155}">
      <dgm:prSet phldrT="[Text]"/>
      <dgm:spPr/>
      <dgm:t>
        <a:bodyPr/>
        <a:lstStyle/>
        <a:p>
          <a:r>
            <a:rPr lang="en-US"/>
            <a:t>Fraud</a:t>
          </a:r>
        </a:p>
      </dgm:t>
    </dgm:pt>
    <dgm:pt modelId="{DEF09167-B37F-47ED-8843-8E0293EE4FC7}" type="parTrans" cxnId="{7EDF7FD9-F3EB-4386-B373-CF634213C12C}">
      <dgm:prSet/>
      <dgm:spPr/>
      <dgm:t>
        <a:bodyPr/>
        <a:lstStyle/>
        <a:p>
          <a:endParaRPr lang="en-US"/>
        </a:p>
      </dgm:t>
    </dgm:pt>
    <dgm:pt modelId="{C8BED61E-9D93-456E-943C-18CBEA6AD5E1}" type="sibTrans" cxnId="{7EDF7FD9-F3EB-4386-B373-CF634213C12C}">
      <dgm:prSet/>
      <dgm:spPr/>
      <dgm:t>
        <a:bodyPr/>
        <a:lstStyle/>
        <a:p>
          <a:endParaRPr lang="en-US"/>
        </a:p>
      </dgm:t>
    </dgm:pt>
    <dgm:pt modelId="{4A37ACEB-CCD1-4359-93AB-52CFE0D4BDE7}">
      <dgm:prSet phldrT="[Text]" custT="1"/>
      <dgm:spPr>
        <a:ln w="38100"/>
      </dgm:spPr>
      <dgm:t>
        <a:bodyPr/>
        <a:lstStyle/>
        <a:p>
          <a:r>
            <a:rPr lang="en-US" sz="2000" b="1" i="0" dirty="0"/>
            <a:t>False offers of employment, marriage, or a better life.</a:t>
          </a:r>
        </a:p>
      </dgm:t>
    </dgm:pt>
    <dgm:pt modelId="{7348E4C5-4058-48D5-BAC7-7389E4C3851D}" type="parTrans" cxnId="{4F48DC0E-AD23-40DA-A48F-7046CA5E7341}">
      <dgm:prSet/>
      <dgm:spPr/>
      <dgm:t>
        <a:bodyPr/>
        <a:lstStyle/>
        <a:p>
          <a:endParaRPr lang="en-US"/>
        </a:p>
      </dgm:t>
    </dgm:pt>
    <dgm:pt modelId="{CCBAC6B4-8D15-4473-A604-DE169F1D4C78}" type="sibTrans" cxnId="{4F48DC0E-AD23-40DA-A48F-7046CA5E7341}">
      <dgm:prSet/>
      <dgm:spPr/>
      <dgm:t>
        <a:bodyPr/>
        <a:lstStyle/>
        <a:p>
          <a:endParaRPr lang="en-US"/>
        </a:p>
      </dgm:t>
    </dgm:pt>
    <dgm:pt modelId="{BE6C738F-FA8E-419D-832C-4F48A7DFF7F7}">
      <dgm:prSet phldrT="[Text]"/>
      <dgm:spPr/>
      <dgm:t>
        <a:bodyPr/>
        <a:lstStyle/>
        <a:p>
          <a:r>
            <a:rPr lang="en-US"/>
            <a:t>Coercion</a:t>
          </a:r>
        </a:p>
      </dgm:t>
    </dgm:pt>
    <dgm:pt modelId="{59855466-A082-462E-88EA-A530A145600D}" type="parTrans" cxnId="{A7A98B71-4238-4F8C-8E3C-968BE2F89EDD}">
      <dgm:prSet/>
      <dgm:spPr/>
      <dgm:t>
        <a:bodyPr/>
        <a:lstStyle/>
        <a:p>
          <a:endParaRPr lang="en-US"/>
        </a:p>
      </dgm:t>
    </dgm:pt>
    <dgm:pt modelId="{17A13DCF-8B3F-4AE8-91F0-0CCCDD22BCF3}" type="sibTrans" cxnId="{A7A98B71-4238-4F8C-8E3C-968BE2F89EDD}">
      <dgm:prSet/>
      <dgm:spPr/>
      <dgm:t>
        <a:bodyPr/>
        <a:lstStyle/>
        <a:p>
          <a:endParaRPr lang="en-US"/>
        </a:p>
      </dgm:t>
    </dgm:pt>
    <dgm:pt modelId="{DA53783C-B6C7-4272-8CE8-3E62B5CD924E}">
      <dgm:prSet phldrT="[Text]" custT="1"/>
      <dgm:spPr>
        <a:ln w="38100"/>
      </dgm:spPr>
      <dgm:t>
        <a:bodyPr/>
        <a:lstStyle/>
        <a:p>
          <a:r>
            <a:rPr lang="en-US" sz="1800" b="1" i="0" dirty="0"/>
            <a:t>Threats of serious harm to the victim, the victim’s family and loved ones.</a:t>
          </a:r>
          <a:endParaRPr lang="en-US" sz="1800" i="0" dirty="0"/>
        </a:p>
      </dgm:t>
    </dgm:pt>
    <dgm:pt modelId="{FF8ACDDE-CB95-48FC-8813-25C9D6C0EF82}" type="parTrans" cxnId="{2BFD097F-A977-4902-8C83-D0290E1622DE}">
      <dgm:prSet/>
      <dgm:spPr/>
      <dgm:t>
        <a:bodyPr/>
        <a:lstStyle/>
        <a:p>
          <a:endParaRPr lang="en-US"/>
        </a:p>
      </dgm:t>
    </dgm:pt>
    <dgm:pt modelId="{B03BF1E6-D79A-4A31-9095-A9DEB0C13157}" type="sibTrans" cxnId="{2BFD097F-A977-4902-8C83-D0290E1622DE}">
      <dgm:prSet/>
      <dgm:spPr/>
      <dgm:t>
        <a:bodyPr/>
        <a:lstStyle/>
        <a:p>
          <a:endParaRPr lang="en-US"/>
        </a:p>
      </dgm:t>
    </dgm:pt>
    <dgm:pt modelId="{00028E22-6C31-4B87-978E-68BBF3DB88BE}">
      <dgm:prSet phldrT="[Text]" custT="1"/>
      <dgm:spPr>
        <a:ln w="38100"/>
      </dgm:spPr>
      <dgm:t>
        <a:bodyPr/>
        <a:lstStyle/>
        <a:p>
          <a:r>
            <a:rPr lang="en-US" sz="1800" b="1" i="0" dirty="0"/>
            <a:t>Threats of deportation or reporting to the  police or immigration</a:t>
          </a:r>
        </a:p>
      </dgm:t>
    </dgm:pt>
    <dgm:pt modelId="{F7D0EB8D-FA0A-4635-BAA1-099DFC2B762D}" type="parTrans" cxnId="{57932D46-690F-41D0-98A0-20A9D3A0B593}">
      <dgm:prSet/>
      <dgm:spPr/>
      <dgm:t>
        <a:bodyPr/>
        <a:lstStyle/>
        <a:p>
          <a:endParaRPr lang="en-US"/>
        </a:p>
      </dgm:t>
    </dgm:pt>
    <dgm:pt modelId="{0496F138-3E45-4EBC-9E91-DEA1E0444C0D}" type="sibTrans" cxnId="{57932D46-690F-41D0-98A0-20A9D3A0B593}">
      <dgm:prSet/>
      <dgm:spPr/>
      <dgm:t>
        <a:bodyPr/>
        <a:lstStyle/>
        <a:p>
          <a:endParaRPr lang="en-US"/>
        </a:p>
      </dgm:t>
    </dgm:pt>
    <dgm:pt modelId="{8CD6A5FF-7358-43CB-BC28-AC2DBEE2C710}" type="pres">
      <dgm:prSet presAssocID="{08F1652E-8E37-4406-8269-858C9E1BCBCF}" presName="Name0" presStyleCnt="0">
        <dgm:presLayoutVars>
          <dgm:dir/>
          <dgm:animLvl val="lvl"/>
          <dgm:resizeHandles val="exact"/>
        </dgm:presLayoutVars>
      </dgm:prSet>
      <dgm:spPr/>
    </dgm:pt>
    <dgm:pt modelId="{46B52050-0881-4EDC-837A-A030B71E6DFA}" type="pres">
      <dgm:prSet presAssocID="{0060E9BD-4196-417A-BF39-5AE5EDD815B3}" presName="linNode" presStyleCnt="0"/>
      <dgm:spPr/>
    </dgm:pt>
    <dgm:pt modelId="{D8050590-9B8F-4805-9083-E8DDA084A86B}" type="pres">
      <dgm:prSet presAssocID="{0060E9BD-4196-417A-BF39-5AE5EDD815B3}" presName="parentText" presStyleLbl="node1" presStyleIdx="0" presStyleCnt="3">
        <dgm:presLayoutVars>
          <dgm:chMax val="1"/>
          <dgm:bulletEnabled val="1"/>
        </dgm:presLayoutVars>
      </dgm:prSet>
      <dgm:spPr/>
    </dgm:pt>
    <dgm:pt modelId="{E413CDB1-98A6-4B9E-94FC-33CCD2FA1193}" type="pres">
      <dgm:prSet presAssocID="{0060E9BD-4196-417A-BF39-5AE5EDD815B3}" presName="descendantText" presStyleLbl="alignAccFollowNode1" presStyleIdx="0" presStyleCnt="3">
        <dgm:presLayoutVars>
          <dgm:bulletEnabled val="1"/>
        </dgm:presLayoutVars>
      </dgm:prSet>
      <dgm:spPr/>
    </dgm:pt>
    <dgm:pt modelId="{620A79A2-D609-4FC6-A0E4-B9AB38BAA02B}" type="pres">
      <dgm:prSet presAssocID="{2852F20B-8ED1-4CB2-B328-141FDC1BB1C5}" presName="sp" presStyleCnt="0"/>
      <dgm:spPr/>
    </dgm:pt>
    <dgm:pt modelId="{ABC54E48-51C8-4CF8-98E7-A67E37FA3A82}" type="pres">
      <dgm:prSet presAssocID="{5C53E3E6-F20E-4E57-BD6A-4207440B7155}" presName="linNode" presStyleCnt="0"/>
      <dgm:spPr/>
    </dgm:pt>
    <dgm:pt modelId="{CDB14B55-BDDB-43A6-A5FA-3E2BC4A0E614}" type="pres">
      <dgm:prSet presAssocID="{5C53E3E6-F20E-4E57-BD6A-4207440B7155}" presName="parentText" presStyleLbl="node1" presStyleIdx="1" presStyleCnt="3">
        <dgm:presLayoutVars>
          <dgm:chMax val="1"/>
          <dgm:bulletEnabled val="1"/>
        </dgm:presLayoutVars>
      </dgm:prSet>
      <dgm:spPr/>
    </dgm:pt>
    <dgm:pt modelId="{A7F80A3E-08BA-423A-B93B-1ACC585204B6}" type="pres">
      <dgm:prSet presAssocID="{5C53E3E6-F20E-4E57-BD6A-4207440B7155}" presName="descendantText" presStyleLbl="alignAccFollowNode1" presStyleIdx="1" presStyleCnt="3">
        <dgm:presLayoutVars>
          <dgm:bulletEnabled val="1"/>
        </dgm:presLayoutVars>
      </dgm:prSet>
      <dgm:spPr/>
    </dgm:pt>
    <dgm:pt modelId="{21B01B63-CB34-482D-8933-2B29CA6151CD}" type="pres">
      <dgm:prSet presAssocID="{C8BED61E-9D93-456E-943C-18CBEA6AD5E1}" presName="sp" presStyleCnt="0"/>
      <dgm:spPr/>
    </dgm:pt>
    <dgm:pt modelId="{172CD07F-5F4E-412F-80AD-F4D2EA7CEFA4}" type="pres">
      <dgm:prSet presAssocID="{BE6C738F-FA8E-419D-832C-4F48A7DFF7F7}" presName="linNode" presStyleCnt="0"/>
      <dgm:spPr/>
    </dgm:pt>
    <dgm:pt modelId="{FD622C06-BF0C-4343-964F-3BBC9A5F3B80}" type="pres">
      <dgm:prSet presAssocID="{BE6C738F-FA8E-419D-832C-4F48A7DFF7F7}" presName="parentText" presStyleLbl="node1" presStyleIdx="2" presStyleCnt="3">
        <dgm:presLayoutVars>
          <dgm:chMax val="1"/>
          <dgm:bulletEnabled val="1"/>
        </dgm:presLayoutVars>
      </dgm:prSet>
      <dgm:spPr/>
    </dgm:pt>
    <dgm:pt modelId="{E7664505-B423-4260-8FC8-461437AE9DA0}" type="pres">
      <dgm:prSet presAssocID="{BE6C738F-FA8E-419D-832C-4F48A7DFF7F7}" presName="descendantText" presStyleLbl="alignAccFollowNode1" presStyleIdx="2" presStyleCnt="3" custScaleY="123403">
        <dgm:presLayoutVars>
          <dgm:bulletEnabled val="1"/>
        </dgm:presLayoutVars>
      </dgm:prSet>
      <dgm:spPr/>
    </dgm:pt>
  </dgm:ptLst>
  <dgm:cxnLst>
    <dgm:cxn modelId="{4F48DC0E-AD23-40DA-A48F-7046CA5E7341}" srcId="{5C53E3E6-F20E-4E57-BD6A-4207440B7155}" destId="{4A37ACEB-CCD1-4359-93AB-52CFE0D4BDE7}" srcOrd="0" destOrd="0" parTransId="{7348E4C5-4058-48D5-BAC7-7389E4C3851D}" sibTransId="{CCBAC6B4-8D15-4473-A604-DE169F1D4C78}"/>
    <dgm:cxn modelId="{22E5F122-C628-498D-AC59-B233B629B56B}" type="presOf" srcId="{57DA8ABB-67CD-47F6-AEA9-2A15AAAA6DD3}" destId="{E413CDB1-98A6-4B9E-94FC-33CCD2FA1193}" srcOrd="0" destOrd="0" presId="urn:microsoft.com/office/officeart/2005/8/layout/vList5"/>
    <dgm:cxn modelId="{9885EE3A-6B6F-4299-8906-5A9EAA701E69}" type="presOf" srcId="{BE6C738F-FA8E-419D-832C-4F48A7DFF7F7}" destId="{FD622C06-BF0C-4343-964F-3BBC9A5F3B80}" srcOrd="0" destOrd="0" presId="urn:microsoft.com/office/officeart/2005/8/layout/vList5"/>
    <dgm:cxn modelId="{2176995F-3B77-4815-80C2-479BB7E8629A}" type="presOf" srcId="{00028E22-6C31-4B87-978E-68BBF3DB88BE}" destId="{E7664505-B423-4260-8FC8-461437AE9DA0}" srcOrd="0" destOrd="1" presId="urn:microsoft.com/office/officeart/2005/8/layout/vList5"/>
    <dgm:cxn modelId="{6AB9E344-91A5-41A3-A175-79490AF8A27A}" type="presOf" srcId="{0060E9BD-4196-417A-BF39-5AE5EDD815B3}" destId="{D8050590-9B8F-4805-9083-E8DDA084A86B}" srcOrd="0" destOrd="0" presId="urn:microsoft.com/office/officeart/2005/8/layout/vList5"/>
    <dgm:cxn modelId="{57932D46-690F-41D0-98A0-20A9D3A0B593}" srcId="{BE6C738F-FA8E-419D-832C-4F48A7DFF7F7}" destId="{00028E22-6C31-4B87-978E-68BBF3DB88BE}" srcOrd="1" destOrd="0" parTransId="{F7D0EB8D-FA0A-4635-BAA1-099DFC2B762D}" sibTransId="{0496F138-3E45-4EBC-9E91-DEA1E0444C0D}"/>
    <dgm:cxn modelId="{0A5FA066-E6A5-4045-9428-8B3197FAFF1D}" srcId="{0060E9BD-4196-417A-BF39-5AE5EDD815B3}" destId="{57DA8ABB-67CD-47F6-AEA9-2A15AAAA6DD3}" srcOrd="0" destOrd="0" parTransId="{D80A8488-0323-4E57-A3B4-D190B2BEBE7E}" sibTransId="{B88A0E07-130D-44CD-A2A3-15251EC1A119}"/>
    <dgm:cxn modelId="{9462BB6C-1FD6-4B87-ADE3-6374EFDE11E5}" type="presOf" srcId="{DA53783C-B6C7-4272-8CE8-3E62B5CD924E}" destId="{E7664505-B423-4260-8FC8-461437AE9DA0}" srcOrd="0" destOrd="0" presId="urn:microsoft.com/office/officeart/2005/8/layout/vList5"/>
    <dgm:cxn modelId="{A7A98B71-4238-4F8C-8E3C-968BE2F89EDD}" srcId="{08F1652E-8E37-4406-8269-858C9E1BCBCF}" destId="{BE6C738F-FA8E-419D-832C-4F48A7DFF7F7}" srcOrd="2" destOrd="0" parTransId="{59855466-A082-462E-88EA-A530A145600D}" sibTransId="{17A13DCF-8B3F-4AE8-91F0-0CCCDD22BCF3}"/>
    <dgm:cxn modelId="{E6A6D779-A37E-40F5-B2DA-B52801E70D1D}" type="presOf" srcId="{08F1652E-8E37-4406-8269-858C9E1BCBCF}" destId="{8CD6A5FF-7358-43CB-BC28-AC2DBEE2C710}" srcOrd="0" destOrd="0" presId="urn:microsoft.com/office/officeart/2005/8/layout/vList5"/>
    <dgm:cxn modelId="{2BFD097F-A977-4902-8C83-D0290E1622DE}" srcId="{BE6C738F-FA8E-419D-832C-4F48A7DFF7F7}" destId="{DA53783C-B6C7-4272-8CE8-3E62B5CD924E}" srcOrd="0" destOrd="0" parTransId="{FF8ACDDE-CB95-48FC-8813-25C9D6C0EF82}" sibTransId="{B03BF1E6-D79A-4A31-9095-A9DEB0C13157}"/>
    <dgm:cxn modelId="{38E74F8A-6B0E-48D3-97A9-D79772D2089D}" type="presOf" srcId="{5C53E3E6-F20E-4E57-BD6A-4207440B7155}" destId="{CDB14B55-BDDB-43A6-A5FA-3E2BC4A0E614}" srcOrd="0" destOrd="0" presId="urn:microsoft.com/office/officeart/2005/8/layout/vList5"/>
    <dgm:cxn modelId="{B500FEC1-626C-4B2C-B482-EF4BD3088B2A}" type="presOf" srcId="{4A37ACEB-CCD1-4359-93AB-52CFE0D4BDE7}" destId="{A7F80A3E-08BA-423A-B93B-1ACC585204B6}" srcOrd="0" destOrd="0" presId="urn:microsoft.com/office/officeart/2005/8/layout/vList5"/>
    <dgm:cxn modelId="{7EDF7FD9-F3EB-4386-B373-CF634213C12C}" srcId="{08F1652E-8E37-4406-8269-858C9E1BCBCF}" destId="{5C53E3E6-F20E-4E57-BD6A-4207440B7155}" srcOrd="1" destOrd="0" parTransId="{DEF09167-B37F-47ED-8843-8E0293EE4FC7}" sibTransId="{C8BED61E-9D93-456E-943C-18CBEA6AD5E1}"/>
    <dgm:cxn modelId="{E5BD80E0-AB45-4125-B5E1-E9279C25F659}" srcId="{08F1652E-8E37-4406-8269-858C9E1BCBCF}" destId="{0060E9BD-4196-417A-BF39-5AE5EDD815B3}" srcOrd="0" destOrd="0" parTransId="{FFECE6C6-E817-4952-93BE-2DF63ACFD134}" sibTransId="{2852F20B-8ED1-4CB2-B328-141FDC1BB1C5}"/>
    <dgm:cxn modelId="{8835115C-3890-44AA-A034-3EB607BC96AA}" type="presParOf" srcId="{8CD6A5FF-7358-43CB-BC28-AC2DBEE2C710}" destId="{46B52050-0881-4EDC-837A-A030B71E6DFA}" srcOrd="0" destOrd="0" presId="urn:microsoft.com/office/officeart/2005/8/layout/vList5"/>
    <dgm:cxn modelId="{B243C276-6B8B-4617-9718-45D5973A368F}" type="presParOf" srcId="{46B52050-0881-4EDC-837A-A030B71E6DFA}" destId="{D8050590-9B8F-4805-9083-E8DDA084A86B}" srcOrd="0" destOrd="0" presId="urn:microsoft.com/office/officeart/2005/8/layout/vList5"/>
    <dgm:cxn modelId="{1472DC30-4589-4508-A0CC-253560EE1420}" type="presParOf" srcId="{46B52050-0881-4EDC-837A-A030B71E6DFA}" destId="{E413CDB1-98A6-4B9E-94FC-33CCD2FA1193}" srcOrd="1" destOrd="0" presId="urn:microsoft.com/office/officeart/2005/8/layout/vList5"/>
    <dgm:cxn modelId="{1C5DD8F5-FEA4-4538-AFA9-93689DEBE2D0}" type="presParOf" srcId="{8CD6A5FF-7358-43CB-BC28-AC2DBEE2C710}" destId="{620A79A2-D609-4FC6-A0E4-B9AB38BAA02B}" srcOrd="1" destOrd="0" presId="urn:microsoft.com/office/officeart/2005/8/layout/vList5"/>
    <dgm:cxn modelId="{D1468301-83F5-4679-92A7-99B89A036518}" type="presParOf" srcId="{8CD6A5FF-7358-43CB-BC28-AC2DBEE2C710}" destId="{ABC54E48-51C8-4CF8-98E7-A67E37FA3A82}" srcOrd="2" destOrd="0" presId="urn:microsoft.com/office/officeart/2005/8/layout/vList5"/>
    <dgm:cxn modelId="{8958A1EE-DFEC-46EB-8BE5-548714A0C58D}" type="presParOf" srcId="{ABC54E48-51C8-4CF8-98E7-A67E37FA3A82}" destId="{CDB14B55-BDDB-43A6-A5FA-3E2BC4A0E614}" srcOrd="0" destOrd="0" presId="urn:microsoft.com/office/officeart/2005/8/layout/vList5"/>
    <dgm:cxn modelId="{091DD08E-22D9-490C-9D81-28F19403619B}" type="presParOf" srcId="{ABC54E48-51C8-4CF8-98E7-A67E37FA3A82}" destId="{A7F80A3E-08BA-423A-B93B-1ACC585204B6}" srcOrd="1" destOrd="0" presId="urn:microsoft.com/office/officeart/2005/8/layout/vList5"/>
    <dgm:cxn modelId="{67E4CAFF-FFEB-43F3-B38E-AA9C9325D447}" type="presParOf" srcId="{8CD6A5FF-7358-43CB-BC28-AC2DBEE2C710}" destId="{21B01B63-CB34-482D-8933-2B29CA6151CD}" srcOrd="3" destOrd="0" presId="urn:microsoft.com/office/officeart/2005/8/layout/vList5"/>
    <dgm:cxn modelId="{2B5B8B75-DD94-4323-8E22-A9E7B098CF83}" type="presParOf" srcId="{8CD6A5FF-7358-43CB-BC28-AC2DBEE2C710}" destId="{172CD07F-5F4E-412F-80AD-F4D2EA7CEFA4}" srcOrd="4" destOrd="0" presId="urn:microsoft.com/office/officeart/2005/8/layout/vList5"/>
    <dgm:cxn modelId="{C7B1EF7E-E593-48A9-93CC-D5F5CB025338}" type="presParOf" srcId="{172CD07F-5F4E-412F-80AD-F4D2EA7CEFA4}" destId="{FD622C06-BF0C-4343-964F-3BBC9A5F3B80}" srcOrd="0" destOrd="0" presId="urn:microsoft.com/office/officeart/2005/8/layout/vList5"/>
    <dgm:cxn modelId="{008D0620-E90C-47D4-BEDC-B0EA1ABC9F71}" type="presParOf" srcId="{172CD07F-5F4E-412F-80AD-F4D2EA7CEFA4}" destId="{E7664505-B423-4260-8FC8-461437AE9DA0}"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431640-F42E-4805-9C85-BFE212F05FF8}" type="doc">
      <dgm:prSet loTypeId="urn:microsoft.com/office/officeart/2005/8/layout/venn1" loCatId="relationship" qsTypeId="urn:microsoft.com/office/officeart/2005/8/quickstyle/3d3" qsCatId="3D" csTypeId="urn:microsoft.com/office/officeart/2005/8/colors/accent6_2" csCatId="accent6" phldr="1"/>
      <dgm:spPr/>
    </dgm:pt>
    <dgm:pt modelId="{2B07F74C-32D7-44B6-82C9-BD989E69316D}">
      <dgm:prSet phldrT="[Text]" custT="1"/>
      <dgm:spPr/>
      <dgm:t>
        <a:bodyPr/>
        <a:lstStyle/>
        <a:p>
          <a:r>
            <a:rPr lang="en-US" sz="3200"/>
            <a:t>    Trafficking</a:t>
          </a:r>
          <a:endParaRPr lang="en-US" sz="3200" dirty="0"/>
        </a:p>
      </dgm:t>
    </dgm:pt>
    <dgm:pt modelId="{542DCD80-6A5F-4CDE-A08A-13D43DB321B1}" type="parTrans" cxnId="{BF58F700-4E2A-4D36-B4F7-4CE6AB814C9B}">
      <dgm:prSet/>
      <dgm:spPr/>
      <dgm:t>
        <a:bodyPr/>
        <a:lstStyle/>
        <a:p>
          <a:endParaRPr lang="en-US"/>
        </a:p>
      </dgm:t>
    </dgm:pt>
    <dgm:pt modelId="{5E898932-749B-4C27-BFCF-F88DF82D00BC}" type="sibTrans" cxnId="{BF58F700-4E2A-4D36-B4F7-4CE6AB814C9B}">
      <dgm:prSet/>
      <dgm:spPr/>
      <dgm:t>
        <a:bodyPr/>
        <a:lstStyle/>
        <a:p>
          <a:endParaRPr lang="en-US"/>
        </a:p>
      </dgm:t>
    </dgm:pt>
    <dgm:pt modelId="{2CA40FA3-BE2F-4FDB-B759-73A3A2412620}">
      <dgm:prSet phldrT="[Text]" custT="1"/>
      <dgm:spPr/>
      <dgm:t>
        <a:bodyPr/>
        <a:lstStyle/>
        <a:p>
          <a:r>
            <a:rPr lang="en-US" sz="1800" b="0" dirty="0">
              <a:latin typeface="+mn-lt"/>
            </a:rPr>
            <a:t>Consensual</a:t>
          </a:r>
        </a:p>
      </dgm:t>
    </dgm:pt>
    <dgm:pt modelId="{D189BF0F-BB3F-4380-9294-8445B87B9F0B}" type="parTrans" cxnId="{A0A03D49-EE0D-4E1D-A82C-B7148F926369}">
      <dgm:prSet/>
      <dgm:spPr/>
      <dgm:t>
        <a:bodyPr/>
        <a:lstStyle/>
        <a:p>
          <a:endParaRPr lang="en-US"/>
        </a:p>
      </dgm:t>
    </dgm:pt>
    <dgm:pt modelId="{AD475AAD-C193-47E4-87FB-05CEDF21B474}" type="sibTrans" cxnId="{A0A03D49-EE0D-4E1D-A82C-B7148F926369}">
      <dgm:prSet/>
      <dgm:spPr/>
      <dgm:t>
        <a:bodyPr/>
        <a:lstStyle/>
        <a:p>
          <a:endParaRPr lang="en-US"/>
        </a:p>
      </dgm:t>
    </dgm:pt>
    <dgm:pt modelId="{A4E3446C-1D71-4FCA-B53D-21E0C38123B2}">
      <dgm:prSet custT="1"/>
      <dgm:spPr/>
      <dgm:t>
        <a:bodyPr/>
        <a:lstStyle/>
        <a:p>
          <a:r>
            <a:rPr lang="en-US" sz="1800" b="0" dirty="0">
              <a:latin typeface="+mn-lt"/>
            </a:rPr>
            <a:t>Crime against a country</a:t>
          </a:r>
        </a:p>
      </dgm:t>
    </dgm:pt>
    <dgm:pt modelId="{8D1A3B2D-6665-4EA6-B68C-68CDBF196E6D}" type="parTrans" cxnId="{57063B68-FA21-456E-98DC-8B18489D09B0}">
      <dgm:prSet/>
      <dgm:spPr/>
      <dgm:t>
        <a:bodyPr/>
        <a:lstStyle/>
        <a:p>
          <a:endParaRPr lang="en-US"/>
        </a:p>
      </dgm:t>
    </dgm:pt>
    <dgm:pt modelId="{B9245342-5E2B-4F80-9ABF-19A400FBD637}" type="sibTrans" cxnId="{57063B68-FA21-456E-98DC-8B18489D09B0}">
      <dgm:prSet/>
      <dgm:spPr/>
      <dgm:t>
        <a:bodyPr/>
        <a:lstStyle/>
        <a:p>
          <a:endParaRPr lang="en-US"/>
        </a:p>
      </dgm:t>
    </dgm:pt>
    <dgm:pt modelId="{460F073C-5510-4711-BC22-0ECFE7139C74}">
      <dgm:prSet custT="1"/>
      <dgm:spPr/>
      <dgm:t>
        <a:bodyPr/>
        <a:lstStyle/>
        <a:p>
          <a:r>
            <a:rPr lang="en-US" sz="1800" b="0" dirty="0">
              <a:latin typeface="+mn-lt"/>
            </a:rPr>
            <a:t>Movement across an international border to facilitate unlawful entry</a:t>
          </a:r>
        </a:p>
      </dgm:t>
    </dgm:pt>
    <dgm:pt modelId="{E96A8964-39FD-4A2E-A6AA-528F1071804C}" type="parTrans" cxnId="{3283B637-BC71-459D-A669-E2ACC9B3C0D3}">
      <dgm:prSet/>
      <dgm:spPr/>
      <dgm:t>
        <a:bodyPr/>
        <a:lstStyle/>
        <a:p>
          <a:endParaRPr lang="en-US"/>
        </a:p>
      </dgm:t>
    </dgm:pt>
    <dgm:pt modelId="{F4F24A60-CCF1-463C-B580-024F3BC82131}" type="sibTrans" cxnId="{3283B637-BC71-459D-A669-E2ACC9B3C0D3}">
      <dgm:prSet/>
      <dgm:spPr/>
      <dgm:t>
        <a:bodyPr/>
        <a:lstStyle/>
        <a:p>
          <a:endParaRPr lang="en-US"/>
        </a:p>
      </dgm:t>
    </dgm:pt>
    <dgm:pt modelId="{2F10625C-2FED-4E56-8588-059BEE967508}">
      <dgm:prSet custT="1"/>
      <dgm:spPr/>
      <dgm:t>
        <a:bodyPr/>
        <a:lstStyle/>
        <a:p>
          <a:r>
            <a:rPr lang="en-US" sz="1800" b="0" dirty="0">
              <a:latin typeface="+mn-lt"/>
            </a:rPr>
            <a:t>Usually involves a fee</a:t>
          </a:r>
        </a:p>
      </dgm:t>
    </dgm:pt>
    <dgm:pt modelId="{50EDB012-1F65-4FA0-89B3-8D7BB190492B}" type="parTrans" cxnId="{97F19E9B-FBF2-49FE-B3B9-E59AD9829F6C}">
      <dgm:prSet/>
      <dgm:spPr/>
      <dgm:t>
        <a:bodyPr/>
        <a:lstStyle/>
        <a:p>
          <a:endParaRPr lang="en-US"/>
        </a:p>
      </dgm:t>
    </dgm:pt>
    <dgm:pt modelId="{3099F84D-9B9C-43F6-B246-72C4F936C2D0}" type="sibTrans" cxnId="{97F19E9B-FBF2-49FE-B3B9-E59AD9829F6C}">
      <dgm:prSet/>
      <dgm:spPr/>
      <dgm:t>
        <a:bodyPr/>
        <a:lstStyle/>
        <a:p>
          <a:endParaRPr lang="en-US"/>
        </a:p>
      </dgm:t>
    </dgm:pt>
    <dgm:pt modelId="{0D261AEF-3762-481E-8800-9770A75F29EB}">
      <dgm:prSet custT="1"/>
      <dgm:spPr/>
      <dgm:t>
        <a:bodyPr/>
        <a:lstStyle/>
        <a:p>
          <a:r>
            <a:rPr lang="en-US" sz="1800" b="0" dirty="0">
              <a:latin typeface="+mn-lt"/>
            </a:rPr>
            <a:t>Relationship ends when smuggling is completed</a:t>
          </a:r>
        </a:p>
      </dgm:t>
    </dgm:pt>
    <dgm:pt modelId="{B1280068-1D55-402B-A168-6378FEFE8CAD}" type="parTrans" cxnId="{ED278C03-76CB-4CC2-83BD-58B1D77B7522}">
      <dgm:prSet/>
      <dgm:spPr/>
      <dgm:t>
        <a:bodyPr/>
        <a:lstStyle/>
        <a:p>
          <a:endParaRPr lang="en-US"/>
        </a:p>
      </dgm:t>
    </dgm:pt>
    <dgm:pt modelId="{B6F96045-55DA-4FF9-88FD-D1C5A7EF5274}" type="sibTrans" cxnId="{ED278C03-76CB-4CC2-83BD-58B1D77B7522}">
      <dgm:prSet/>
      <dgm:spPr/>
      <dgm:t>
        <a:bodyPr/>
        <a:lstStyle/>
        <a:p>
          <a:endParaRPr lang="en-US"/>
        </a:p>
      </dgm:t>
    </dgm:pt>
    <dgm:pt modelId="{60332AAF-52E1-4C1C-9A64-5FC4ADEBB8F4}">
      <dgm:prSet phldrT="[Text]" custT="1"/>
      <dgm:spPr/>
      <dgm:t>
        <a:bodyPr/>
        <a:lstStyle/>
        <a:p>
          <a:r>
            <a:rPr lang="en-US" sz="1800" b="0" dirty="0">
              <a:latin typeface="+mn-lt"/>
            </a:rPr>
            <a:t>Use of force, fraud, or coercion</a:t>
          </a:r>
          <a:endParaRPr lang="en-US" sz="1800" dirty="0">
            <a:latin typeface="+mn-lt"/>
          </a:endParaRPr>
        </a:p>
      </dgm:t>
    </dgm:pt>
    <dgm:pt modelId="{3FAB6685-81B4-43D1-8163-D315E2F94DB8}" type="parTrans" cxnId="{0A8F4900-A928-4668-894A-6FCFA3F93A09}">
      <dgm:prSet/>
      <dgm:spPr/>
      <dgm:t>
        <a:bodyPr/>
        <a:lstStyle/>
        <a:p>
          <a:endParaRPr lang="en-US"/>
        </a:p>
      </dgm:t>
    </dgm:pt>
    <dgm:pt modelId="{76D396B7-90B3-40F0-A3AD-ADEBBEA2A9DC}" type="sibTrans" cxnId="{0A8F4900-A928-4668-894A-6FCFA3F93A09}">
      <dgm:prSet/>
      <dgm:spPr/>
      <dgm:t>
        <a:bodyPr/>
        <a:lstStyle/>
        <a:p>
          <a:endParaRPr lang="en-US"/>
        </a:p>
      </dgm:t>
    </dgm:pt>
    <dgm:pt modelId="{C47D3A66-E17F-46CF-8C98-0B1909822B63}">
      <dgm:prSet phldrT="[Text]" custT="1"/>
      <dgm:spPr/>
      <dgm:t>
        <a:bodyPr/>
        <a:lstStyle/>
        <a:p>
          <a:r>
            <a:rPr lang="en-US" sz="1800" b="0" dirty="0">
              <a:latin typeface="+mn-lt"/>
            </a:rPr>
            <a:t>Crime against a person</a:t>
          </a:r>
        </a:p>
      </dgm:t>
    </dgm:pt>
    <dgm:pt modelId="{3935C1D1-FC4B-4887-AEB4-E1E6B8133A4A}" type="parTrans" cxnId="{5D06DDFA-CFD8-4992-8B25-BB0C06D13C64}">
      <dgm:prSet/>
      <dgm:spPr/>
      <dgm:t>
        <a:bodyPr/>
        <a:lstStyle/>
        <a:p>
          <a:endParaRPr lang="en-US"/>
        </a:p>
      </dgm:t>
    </dgm:pt>
    <dgm:pt modelId="{08322A5B-BFC9-476C-9A5E-E4F06A7B105E}" type="sibTrans" cxnId="{5D06DDFA-CFD8-4992-8B25-BB0C06D13C64}">
      <dgm:prSet/>
      <dgm:spPr/>
      <dgm:t>
        <a:bodyPr/>
        <a:lstStyle/>
        <a:p>
          <a:endParaRPr lang="en-US"/>
        </a:p>
      </dgm:t>
    </dgm:pt>
    <dgm:pt modelId="{20CEDFBD-A105-4BE7-863E-66DC24EF2AA1}">
      <dgm:prSet phldrT="[Text]" custT="1"/>
      <dgm:spPr/>
      <dgm:t>
        <a:bodyPr/>
        <a:lstStyle/>
        <a:p>
          <a:r>
            <a:rPr lang="en-US" sz="1800" dirty="0">
              <a:latin typeface="+mn-lt"/>
            </a:rPr>
            <a:t>Need not involve movement</a:t>
          </a:r>
          <a:endParaRPr lang="en-US" sz="1800" b="0" dirty="0">
            <a:latin typeface="+mn-lt"/>
          </a:endParaRPr>
        </a:p>
      </dgm:t>
    </dgm:pt>
    <dgm:pt modelId="{A5B50E40-3136-45EA-8FBC-76209B05A3D4}" type="parTrans" cxnId="{563FB730-EA6F-4E74-A0D7-000AA7AB0BAF}">
      <dgm:prSet/>
      <dgm:spPr/>
      <dgm:t>
        <a:bodyPr/>
        <a:lstStyle/>
        <a:p>
          <a:endParaRPr lang="en-US"/>
        </a:p>
      </dgm:t>
    </dgm:pt>
    <dgm:pt modelId="{C40EA41F-212A-4714-8F1A-22D4C85D17B9}" type="sibTrans" cxnId="{563FB730-EA6F-4E74-A0D7-000AA7AB0BAF}">
      <dgm:prSet/>
      <dgm:spPr/>
      <dgm:t>
        <a:bodyPr/>
        <a:lstStyle/>
        <a:p>
          <a:endParaRPr lang="en-US"/>
        </a:p>
      </dgm:t>
    </dgm:pt>
    <dgm:pt modelId="{4035135F-EED7-4728-A836-DDB780C34A13}">
      <dgm:prSet phldrT="[Text]" custT="1"/>
      <dgm:spPr/>
      <dgm:t>
        <a:bodyPr/>
        <a:lstStyle/>
        <a:p>
          <a:r>
            <a:rPr lang="en-US" sz="1800" b="0" dirty="0">
              <a:latin typeface="+mn-lt"/>
            </a:rPr>
            <a:t>Recruiting, obtaining, transporting a person for commercial sex, labor,  or services</a:t>
          </a:r>
        </a:p>
      </dgm:t>
    </dgm:pt>
    <dgm:pt modelId="{A1F11B68-B2A3-4F5A-8242-18E9132A54AA}" type="parTrans" cxnId="{86E85394-3841-4F4C-B826-0192D6FA5132}">
      <dgm:prSet/>
      <dgm:spPr/>
      <dgm:t>
        <a:bodyPr/>
        <a:lstStyle/>
        <a:p>
          <a:endParaRPr lang="en-US"/>
        </a:p>
      </dgm:t>
    </dgm:pt>
    <dgm:pt modelId="{DFBF752A-0AA2-4DCD-AA7A-A04C1D4E8023}" type="sibTrans" cxnId="{86E85394-3841-4F4C-B826-0192D6FA5132}">
      <dgm:prSet/>
      <dgm:spPr/>
      <dgm:t>
        <a:bodyPr/>
        <a:lstStyle/>
        <a:p>
          <a:endParaRPr lang="en-US"/>
        </a:p>
      </dgm:t>
    </dgm:pt>
    <dgm:pt modelId="{15547D57-865F-49DD-AAE7-12831ADED14D}">
      <dgm:prSet phldrT="[Text]" custT="1"/>
      <dgm:spPr/>
      <dgm:t>
        <a:bodyPr/>
        <a:lstStyle/>
        <a:p>
          <a:r>
            <a:rPr lang="en-US" sz="3200" dirty="0"/>
            <a:t>Smuggling</a:t>
          </a:r>
          <a:endParaRPr lang="en-US" dirty="0"/>
        </a:p>
      </dgm:t>
    </dgm:pt>
    <dgm:pt modelId="{9B3928E4-F200-4BC0-8F29-FDE8D3A20ECF}" type="parTrans" cxnId="{1AB6B253-6F36-4BE3-85AC-16B989D6D63A}">
      <dgm:prSet/>
      <dgm:spPr/>
      <dgm:t>
        <a:bodyPr/>
        <a:lstStyle/>
        <a:p>
          <a:endParaRPr lang="en-US"/>
        </a:p>
      </dgm:t>
    </dgm:pt>
    <dgm:pt modelId="{FB9187A9-C0C0-44A4-A6BA-57181BF4A4E3}" type="sibTrans" cxnId="{1AB6B253-6F36-4BE3-85AC-16B989D6D63A}">
      <dgm:prSet/>
      <dgm:spPr/>
      <dgm:t>
        <a:bodyPr/>
        <a:lstStyle/>
        <a:p>
          <a:endParaRPr lang="en-US"/>
        </a:p>
      </dgm:t>
    </dgm:pt>
    <dgm:pt modelId="{958596CD-BC99-48E5-B9BE-2842A2506659}" type="pres">
      <dgm:prSet presAssocID="{29431640-F42E-4805-9C85-BFE212F05FF8}" presName="compositeShape" presStyleCnt="0">
        <dgm:presLayoutVars>
          <dgm:chMax val="7"/>
          <dgm:dir/>
          <dgm:resizeHandles val="exact"/>
        </dgm:presLayoutVars>
      </dgm:prSet>
      <dgm:spPr/>
    </dgm:pt>
    <dgm:pt modelId="{0763AC87-B4CD-47F0-A022-6212FB32DD6B}" type="pres">
      <dgm:prSet presAssocID="{2B07F74C-32D7-44B6-82C9-BD989E69316D}" presName="circ1" presStyleLbl="vennNode1" presStyleIdx="0" presStyleCnt="2"/>
      <dgm:spPr/>
    </dgm:pt>
    <dgm:pt modelId="{6489D60F-E40F-4C8F-9C03-216565A27976}" type="pres">
      <dgm:prSet presAssocID="{2B07F74C-32D7-44B6-82C9-BD989E69316D}" presName="circ1Tx" presStyleLbl="revTx" presStyleIdx="0" presStyleCnt="0">
        <dgm:presLayoutVars>
          <dgm:chMax val="0"/>
          <dgm:chPref val="0"/>
          <dgm:bulletEnabled val="1"/>
        </dgm:presLayoutVars>
      </dgm:prSet>
      <dgm:spPr/>
    </dgm:pt>
    <dgm:pt modelId="{4581BB49-141F-48AD-A6AA-9DBD98A9A9EC}" type="pres">
      <dgm:prSet presAssocID="{15547D57-865F-49DD-AAE7-12831ADED14D}" presName="circ2" presStyleLbl="vennNode1" presStyleIdx="1" presStyleCnt="2"/>
      <dgm:spPr/>
    </dgm:pt>
    <dgm:pt modelId="{64CD1A8E-CB93-43BF-9556-2FFA3F1952D2}" type="pres">
      <dgm:prSet presAssocID="{15547D57-865F-49DD-AAE7-12831ADED14D}" presName="circ2Tx" presStyleLbl="revTx" presStyleIdx="0" presStyleCnt="0">
        <dgm:presLayoutVars>
          <dgm:chMax val="0"/>
          <dgm:chPref val="0"/>
          <dgm:bulletEnabled val="1"/>
        </dgm:presLayoutVars>
      </dgm:prSet>
      <dgm:spPr/>
    </dgm:pt>
  </dgm:ptLst>
  <dgm:cxnLst>
    <dgm:cxn modelId="{0A8F4900-A928-4668-894A-6FCFA3F93A09}" srcId="{2B07F74C-32D7-44B6-82C9-BD989E69316D}" destId="{60332AAF-52E1-4C1C-9A64-5FC4ADEBB8F4}" srcOrd="0" destOrd="0" parTransId="{3FAB6685-81B4-43D1-8163-D315E2F94DB8}" sibTransId="{76D396B7-90B3-40F0-A3AD-ADEBBEA2A9DC}"/>
    <dgm:cxn modelId="{BF58F700-4E2A-4D36-B4F7-4CE6AB814C9B}" srcId="{29431640-F42E-4805-9C85-BFE212F05FF8}" destId="{2B07F74C-32D7-44B6-82C9-BD989E69316D}" srcOrd="0" destOrd="0" parTransId="{542DCD80-6A5F-4CDE-A08A-13D43DB321B1}" sibTransId="{5E898932-749B-4C27-BFCF-F88DF82D00BC}"/>
    <dgm:cxn modelId="{ED278C03-76CB-4CC2-83BD-58B1D77B7522}" srcId="{15547D57-865F-49DD-AAE7-12831ADED14D}" destId="{0D261AEF-3762-481E-8800-9770A75F29EB}" srcOrd="4" destOrd="0" parTransId="{B1280068-1D55-402B-A168-6378FEFE8CAD}" sibTransId="{B6F96045-55DA-4FF9-88FD-D1C5A7EF5274}"/>
    <dgm:cxn modelId="{A967310F-B9FF-42F5-A6EB-957BF514D641}" type="presOf" srcId="{2F10625C-2FED-4E56-8588-059BEE967508}" destId="{4581BB49-141F-48AD-A6AA-9DBD98A9A9EC}" srcOrd="0" destOrd="4" presId="urn:microsoft.com/office/officeart/2005/8/layout/venn1"/>
    <dgm:cxn modelId="{563FB730-EA6F-4E74-A0D7-000AA7AB0BAF}" srcId="{2B07F74C-32D7-44B6-82C9-BD989E69316D}" destId="{20CEDFBD-A105-4BE7-863E-66DC24EF2AA1}" srcOrd="2" destOrd="0" parTransId="{A5B50E40-3136-45EA-8FBC-76209B05A3D4}" sibTransId="{C40EA41F-212A-4714-8F1A-22D4C85D17B9}"/>
    <dgm:cxn modelId="{47806A32-881B-4002-8BB8-C54E80B5AEA1}" type="presOf" srcId="{15547D57-865F-49DD-AAE7-12831ADED14D}" destId="{4581BB49-141F-48AD-A6AA-9DBD98A9A9EC}" srcOrd="0" destOrd="0" presId="urn:microsoft.com/office/officeart/2005/8/layout/venn1"/>
    <dgm:cxn modelId="{61CFF532-E766-41CF-9A93-DB796DF0D2E1}" type="presOf" srcId="{4035135F-EED7-4728-A836-DDB780C34A13}" destId="{0763AC87-B4CD-47F0-A022-6212FB32DD6B}" srcOrd="0" destOrd="4" presId="urn:microsoft.com/office/officeart/2005/8/layout/venn1"/>
    <dgm:cxn modelId="{3283B637-BC71-459D-A669-E2ACC9B3C0D3}" srcId="{15547D57-865F-49DD-AAE7-12831ADED14D}" destId="{460F073C-5510-4711-BC22-0ECFE7139C74}" srcOrd="2" destOrd="0" parTransId="{E96A8964-39FD-4A2E-A6AA-528F1071804C}" sibTransId="{F4F24A60-CCF1-463C-B580-024F3BC82131}"/>
    <dgm:cxn modelId="{DBD8195B-30E1-4B5C-B93B-B6B477CD12B0}" type="presOf" srcId="{60332AAF-52E1-4C1C-9A64-5FC4ADEBB8F4}" destId="{6489D60F-E40F-4C8F-9C03-216565A27976}" srcOrd="1" destOrd="1" presId="urn:microsoft.com/office/officeart/2005/8/layout/venn1"/>
    <dgm:cxn modelId="{F441B15C-ABC1-43F6-8850-FB2E77283C4D}" type="presOf" srcId="{2B07F74C-32D7-44B6-82C9-BD989E69316D}" destId="{6489D60F-E40F-4C8F-9C03-216565A27976}" srcOrd="1" destOrd="0" presId="urn:microsoft.com/office/officeart/2005/8/layout/venn1"/>
    <dgm:cxn modelId="{CEEAEA60-4BB5-4974-BBA0-71C2F37ABB65}" type="presOf" srcId="{15547D57-865F-49DD-AAE7-12831ADED14D}" destId="{64CD1A8E-CB93-43BF-9556-2FFA3F1952D2}" srcOrd="1" destOrd="0" presId="urn:microsoft.com/office/officeart/2005/8/layout/venn1"/>
    <dgm:cxn modelId="{7181FB42-21E7-48C6-A099-3FB1E11AC47A}" type="presOf" srcId="{C47D3A66-E17F-46CF-8C98-0B1909822B63}" destId="{0763AC87-B4CD-47F0-A022-6212FB32DD6B}" srcOrd="0" destOrd="2" presId="urn:microsoft.com/office/officeart/2005/8/layout/venn1"/>
    <dgm:cxn modelId="{57063B68-FA21-456E-98DC-8B18489D09B0}" srcId="{15547D57-865F-49DD-AAE7-12831ADED14D}" destId="{A4E3446C-1D71-4FCA-B53D-21E0C38123B2}" srcOrd="1" destOrd="0" parTransId="{8D1A3B2D-6665-4EA6-B68C-68CDBF196E6D}" sibTransId="{B9245342-5E2B-4F80-9ABF-19A400FBD637}"/>
    <dgm:cxn modelId="{A0A03D49-EE0D-4E1D-A82C-B7148F926369}" srcId="{15547D57-865F-49DD-AAE7-12831ADED14D}" destId="{2CA40FA3-BE2F-4FDB-B759-73A3A2412620}" srcOrd="0" destOrd="0" parTransId="{D189BF0F-BB3F-4380-9294-8445B87B9F0B}" sibTransId="{AD475AAD-C193-47E4-87FB-05CEDF21B474}"/>
    <dgm:cxn modelId="{1AB6B253-6F36-4BE3-85AC-16B989D6D63A}" srcId="{29431640-F42E-4805-9C85-BFE212F05FF8}" destId="{15547D57-865F-49DD-AAE7-12831ADED14D}" srcOrd="1" destOrd="0" parTransId="{9B3928E4-F200-4BC0-8F29-FDE8D3A20ECF}" sibTransId="{FB9187A9-C0C0-44A4-A6BA-57181BF4A4E3}"/>
    <dgm:cxn modelId="{11E3A274-7A50-41EC-A8B5-D472C1C57FB1}" type="presOf" srcId="{460F073C-5510-4711-BC22-0ECFE7139C74}" destId="{4581BB49-141F-48AD-A6AA-9DBD98A9A9EC}" srcOrd="0" destOrd="3" presId="urn:microsoft.com/office/officeart/2005/8/layout/venn1"/>
    <dgm:cxn modelId="{5D4C4479-BF86-4179-B2BD-88868528FD6A}" type="presOf" srcId="{0D261AEF-3762-481E-8800-9770A75F29EB}" destId="{4581BB49-141F-48AD-A6AA-9DBD98A9A9EC}" srcOrd="0" destOrd="5" presId="urn:microsoft.com/office/officeart/2005/8/layout/venn1"/>
    <dgm:cxn modelId="{86E85394-3841-4F4C-B826-0192D6FA5132}" srcId="{2B07F74C-32D7-44B6-82C9-BD989E69316D}" destId="{4035135F-EED7-4728-A836-DDB780C34A13}" srcOrd="3" destOrd="0" parTransId="{A1F11B68-B2A3-4F5A-8242-18E9132A54AA}" sibTransId="{DFBF752A-0AA2-4DCD-AA7A-A04C1D4E8023}"/>
    <dgm:cxn modelId="{B0233E9A-A642-41BC-B8B4-2FD1B0EDEBF5}" type="presOf" srcId="{C47D3A66-E17F-46CF-8C98-0B1909822B63}" destId="{6489D60F-E40F-4C8F-9C03-216565A27976}" srcOrd="1" destOrd="2" presId="urn:microsoft.com/office/officeart/2005/8/layout/venn1"/>
    <dgm:cxn modelId="{97F19E9B-FBF2-49FE-B3B9-E59AD9829F6C}" srcId="{15547D57-865F-49DD-AAE7-12831ADED14D}" destId="{2F10625C-2FED-4E56-8588-059BEE967508}" srcOrd="3" destOrd="0" parTransId="{50EDB012-1F65-4FA0-89B3-8D7BB190492B}" sibTransId="{3099F84D-9B9C-43F6-B246-72C4F936C2D0}"/>
    <dgm:cxn modelId="{887F17AA-E95D-413D-BF98-9BF3173CF545}" type="presOf" srcId="{20CEDFBD-A105-4BE7-863E-66DC24EF2AA1}" destId="{6489D60F-E40F-4C8F-9C03-216565A27976}" srcOrd="1" destOrd="3" presId="urn:microsoft.com/office/officeart/2005/8/layout/venn1"/>
    <dgm:cxn modelId="{8CEE66AD-3D5D-490C-A6C8-D4883D83DAD2}" type="presOf" srcId="{A4E3446C-1D71-4FCA-B53D-21E0C38123B2}" destId="{64CD1A8E-CB93-43BF-9556-2FFA3F1952D2}" srcOrd="1" destOrd="2" presId="urn:microsoft.com/office/officeart/2005/8/layout/venn1"/>
    <dgm:cxn modelId="{F47C00B8-4A97-4476-ADC9-1A23D977BD1B}" type="presOf" srcId="{A4E3446C-1D71-4FCA-B53D-21E0C38123B2}" destId="{4581BB49-141F-48AD-A6AA-9DBD98A9A9EC}" srcOrd="0" destOrd="2" presId="urn:microsoft.com/office/officeart/2005/8/layout/venn1"/>
    <dgm:cxn modelId="{0CB32DB8-2170-4525-8DE0-809DA90A5532}" type="presOf" srcId="{60332AAF-52E1-4C1C-9A64-5FC4ADEBB8F4}" destId="{0763AC87-B4CD-47F0-A022-6212FB32DD6B}" srcOrd="0" destOrd="1" presId="urn:microsoft.com/office/officeart/2005/8/layout/venn1"/>
    <dgm:cxn modelId="{C0BEB4BA-833D-4913-9C9B-395DCE4B80F1}" type="presOf" srcId="{2CA40FA3-BE2F-4FDB-B759-73A3A2412620}" destId="{64CD1A8E-CB93-43BF-9556-2FFA3F1952D2}" srcOrd="1" destOrd="1" presId="urn:microsoft.com/office/officeart/2005/8/layout/venn1"/>
    <dgm:cxn modelId="{B4358BBC-78C9-4604-AF83-DF5484DC0F55}" type="presOf" srcId="{2B07F74C-32D7-44B6-82C9-BD989E69316D}" destId="{0763AC87-B4CD-47F0-A022-6212FB32DD6B}" srcOrd="0" destOrd="0" presId="urn:microsoft.com/office/officeart/2005/8/layout/venn1"/>
    <dgm:cxn modelId="{E830F0BC-AEFA-4525-95C6-13A99F89A361}" type="presOf" srcId="{2F10625C-2FED-4E56-8588-059BEE967508}" destId="{64CD1A8E-CB93-43BF-9556-2FFA3F1952D2}" srcOrd="1" destOrd="4" presId="urn:microsoft.com/office/officeart/2005/8/layout/venn1"/>
    <dgm:cxn modelId="{7AE61BC4-8701-458F-A323-18E66ACE2A28}" type="presOf" srcId="{0D261AEF-3762-481E-8800-9770A75F29EB}" destId="{64CD1A8E-CB93-43BF-9556-2FFA3F1952D2}" srcOrd="1" destOrd="5" presId="urn:microsoft.com/office/officeart/2005/8/layout/venn1"/>
    <dgm:cxn modelId="{DF7F38C9-591B-4B3C-8824-8A474F63F6F8}" type="presOf" srcId="{4035135F-EED7-4728-A836-DDB780C34A13}" destId="{6489D60F-E40F-4C8F-9C03-216565A27976}" srcOrd="1" destOrd="4" presId="urn:microsoft.com/office/officeart/2005/8/layout/venn1"/>
    <dgm:cxn modelId="{BE5D4DCD-6ED9-4DD6-8146-2D4E536D73B4}" type="presOf" srcId="{2CA40FA3-BE2F-4FDB-B759-73A3A2412620}" destId="{4581BB49-141F-48AD-A6AA-9DBD98A9A9EC}" srcOrd="0" destOrd="1" presId="urn:microsoft.com/office/officeart/2005/8/layout/venn1"/>
    <dgm:cxn modelId="{9253B7DC-88BB-46F4-BAA4-E755FF384042}" type="presOf" srcId="{460F073C-5510-4711-BC22-0ECFE7139C74}" destId="{64CD1A8E-CB93-43BF-9556-2FFA3F1952D2}" srcOrd="1" destOrd="3" presId="urn:microsoft.com/office/officeart/2005/8/layout/venn1"/>
    <dgm:cxn modelId="{23D026E0-001D-4744-8BAC-227D95ECB41D}" type="presOf" srcId="{29431640-F42E-4805-9C85-BFE212F05FF8}" destId="{958596CD-BC99-48E5-B9BE-2842A2506659}" srcOrd="0" destOrd="0" presId="urn:microsoft.com/office/officeart/2005/8/layout/venn1"/>
    <dgm:cxn modelId="{EE0F13E3-4B9E-489F-BA33-426E26284E86}" type="presOf" srcId="{20CEDFBD-A105-4BE7-863E-66DC24EF2AA1}" destId="{0763AC87-B4CD-47F0-A022-6212FB32DD6B}" srcOrd="0" destOrd="3" presId="urn:microsoft.com/office/officeart/2005/8/layout/venn1"/>
    <dgm:cxn modelId="{5D06DDFA-CFD8-4992-8B25-BB0C06D13C64}" srcId="{2B07F74C-32D7-44B6-82C9-BD989E69316D}" destId="{C47D3A66-E17F-46CF-8C98-0B1909822B63}" srcOrd="1" destOrd="0" parTransId="{3935C1D1-FC4B-4887-AEB4-E1E6B8133A4A}" sibTransId="{08322A5B-BFC9-476C-9A5E-E4F06A7B105E}"/>
    <dgm:cxn modelId="{3F0D2AAE-B0D1-4A7F-84EA-628DB6072415}" type="presParOf" srcId="{958596CD-BC99-48E5-B9BE-2842A2506659}" destId="{0763AC87-B4CD-47F0-A022-6212FB32DD6B}" srcOrd="0" destOrd="0" presId="urn:microsoft.com/office/officeart/2005/8/layout/venn1"/>
    <dgm:cxn modelId="{6DFDB2B1-C9F1-4762-B0C1-5C7DE8AEA4D0}" type="presParOf" srcId="{958596CD-BC99-48E5-B9BE-2842A2506659}" destId="{6489D60F-E40F-4C8F-9C03-216565A27976}" srcOrd="1" destOrd="0" presId="urn:microsoft.com/office/officeart/2005/8/layout/venn1"/>
    <dgm:cxn modelId="{1346B9DF-9CEB-47D5-9E20-A85DBD201013}" type="presParOf" srcId="{958596CD-BC99-48E5-B9BE-2842A2506659}" destId="{4581BB49-141F-48AD-A6AA-9DBD98A9A9EC}" srcOrd="2" destOrd="0" presId="urn:microsoft.com/office/officeart/2005/8/layout/venn1"/>
    <dgm:cxn modelId="{03F108AD-2B1F-49FB-BD17-40C9FFF9340F}" type="presParOf" srcId="{958596CD-BC99-48E5-B9BE-2842A2506659}" destId="{64CD1A8E-CB93-43BF-9556-2FFA3F1952D2}" srcOrd="3" destOrd="0" presId="urn:microsoft.com/office/officeart/2005/8/layout/ven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3C70FFF-2B56-40B3-B9B3-FC7ADA1CA596}" type="doc">
      <dgm:prSet loTypeId="urn:microsoft.com/office/officeart/2008/layout/HexagonCluster" loCatId="picture" qsTypeId="urn:microsoft.com/office/officeart/2005/8/quickstyle/simple1" qsCatId="simple" csTypeId="urn:microsoft.com/office/officeart/2005/8/colors/accent1_2" csCatId="accent1" phldr="1"/>
      <dgm:spPr/>
      <dgm:t>
        <a:bodyPr/>
        <a:lstStyle/>
        <a:p>
          <a:endParaRPr lang="en-US"/>
        </a:p>
      </dgm:t>
    </dgm:pt>
    <dgm:pt modelId="{C020C9A6-59C6-48F6-AA92-F723DE09EA8C}">
      <dgm:prSet phldrT="[Text]"/>
      <dgm:spPr/>
      <dgm:t>
        <a:bodyPr/>
        <a:lstStyle/>
        <a:p>
          <a:r>
            <a:rPr lang="en-US" dirty="0"/>
            <a:t>Pornography</a:t>
          </a:r>
        </a:p>
      </dgm:t>
    </dgm:pt>
    <dgm:pt modelId="{A7B28CFE-49E5-4220-9379-AA8C2B88DB8B}" type="parTrans" cxnId="{B52B0F6D-A998-4A66-B738-69CCB7DAAD08}">
      <dgm:prSet/>
      <dgm:spPr/>
      <dgm:t>
        <a:bodyPr/>
        <a:lstStyle/>
        <a:p>
          <a:endParaRPr lang="en-US"/>
        </a:p>
      </dgm:t>
    </dgm:pt>
    <dgm:pt modelId="{486B78FB-4DEC-4AD8-A378-9CCF75A8C0AC}" type="sibTrans" cxnId="{B52B0F6D-A998-4A66-B738-69CCB7DAAD08}">
      <dgm:prSet/>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5000" r="-15000"/>
          </a:stretch>
        </a:blipFill>
      </dgm:spPr>
      <dgm:t>
        <a:bodyPr/>
        <a:lstStyle/>
        <a:p>
          <a:endParaRPr lang="en-US"/>
        </a:p>
      </dgm:t>
    </dgm:pt>
    <dgm:pt modelId="{6403CCB8-821F-4C1F-8DAA-D35E060BBA90}">
      <dgm:prSet phldrT="[Text]"/>
      <dgm:spPr/>
      <dgm:t>
        <a:bodyPr/>
        <a:lstStyle/>
        <a:p>
          <a:r>
            <a:rPr lang="en-US"/>
            <a:t>Construction</a:t>
          </a:r>
        </a:p>
      </dgm:t>
    </dgm:pt>
    <dgm:pt modelId="{C3180F4B-1677-483E-8575-81A470F33BDE}" type="parTrans" cxnId="{CADA1B77-44A9-4F04-B6E3-2F264FF54C69}">
      <dgm:prSet/>
      <dgm:spPr/>
      <dgm:t>
        <a:bodyPr/>
        <a:lstStyle/>
        <a:p>
          <a:endParaRPr lang="en-US"/>
        </a:p>
      </dgm:t>
    </dgm:pt>
    <dgm:pt modelId="{03D18900-53E9-420B-A4C5-D9E930810ACC}" type="sibTrans" cxnId="{CADA1B77-44A9-4F04-B6E3-2F264FF54C69}">
      <dgm:prSet/>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7000" r="-7000"/>
          </a:stretch>
        </a:blipFill>
      </dgm:spPr>
      <dgm:t>
        <a:bodyPr/>
        <a:lstStyle/>
        <a:p>
          <a:endParaRPr lang="en-US"/>
        </a:p>
      </dgm:t>
    </dgm:pt>
    <dgm:pt modelId="{1E11E265-93C6-4FEE-B716-BFC9F063A55C}">
      <dgm:prSet phldrT="[Text]"/>
      <dgm:spPr/>
      <dgm:t>
        <a:bodyPr/>
        <a:lstStyle/>
        <a:p>
          <a:r>
            <a:rPr lang="en-US"/>
            <a:t>Massage Parlors</a:t>
          </a:r>
        </a:p>
      </dgm:t>
    </dgm:pt>
    <dgm:pt modelId="{E60910E5-C956-4FE4-B38D-D437D4E6D116}" type="parTrans" cxnId="{3299D808-FC45-4732-9595-29FF64C2F582}">
      <dgm:prSet/>
      <dgm:spPr/>
      <dgm:t>
        <a:bodyPr/>
        <a:lstStyle/>
        <a:p>
          <a:endParaRPr lang="en-US"/>
        </a:p>
      </dgm:t>
    </dgm:pt>
    <dgm:pt modelId="{567CD3D9-C335-4188-9466-2095D334EDA9}" type="sibTrans" cxnId="{3299D808-FC45-4732-9595-29FF64C2F582}">
      <dgm:prSet/>
      <dgm:spPr>
        <a:blipFill>
          <a:blip xmlns:r="http://schemas.openxmlformats.org/officeDocument/2006/relationships" r:embed="rId3">
            <a:extLst>
              <a:ext uri="{28A0092B-C50C-407E-A947-70E740481C1C}">
                <a14:useLocalDpi xmlns:a14="http://schemas.microsoft.com/office/drawing/2010/main" val="0"/>
              </a:ext>
            </a:extLst>
          </a:blip>
          <a:srcRect/>
          <a:stretch>
            <a:fillRect l="-7000" r="-7000"/>
          </a:stretch>
        </a:blipFill>
      </dgm:spPr>
      <dgm:t>
        <a:bodyPr/>
        <a:lstStyle/>
        <a:p>
          <a:endParaRPr lang="en-US"/>
        </a:p>
      </dgm:t>
    </dgm:pt>
    <dgm:pt modelId="{39A5F5B3-1346-44A9-8A2B-FF52D9502959}">
      <dgm:prSet phldrT="[Text]"/>
      <dgm:spPr/>
      <dgm:t>
        <a:bodyPr/>
        <a:lstStyle/>
        <a:p>
          <a:r>
            <a:rPr lang="en-US"/>
            <a:t>Restaurants</a:t>
          </a:r>
        </a:p>
      </dgm:t>
    </dgm:pt>
    <dgm:pt modelId="{145D3551-E331-415C-B0E9-F8B39120FA72}" type="parTrans" cxnId="{2E622152-B0F3-4BD1-A1DA-9182809ECED6}">
      <dgm:prSet/>
      <dgm:spPr/>
      <dgm:t>
        <a:bodyPr/>
        <a:lstStyle/>
        <a:p>
          <a:endParaRPr lang="en-US"/>
        </a:p>
      </dgm:t>
    </dgm:pt>
    <dgm:pt modelId="{2427B00D-115C-4B91-9757-A7B4E31F5795}" type="sibTrans" cxnId="{2E622152-B0F3-4BD1-A1DA-9182809ECED6}">
      <dgm:prSet/>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15000" r="-15000"/>
          </a:stretch>
        </a:blipFill>
      </dgm:spPr>
      <dgm:t>
        <a:bodyPr/>
        <a:lstStyle/>
        <a:p>
          <a:endParaRPr lang="en-US"/>
        </a:p>
      </dgm:t>
    </dgm:pt>
    <dgm:pt modelId="{419A093A-103D-4AFA-9C05-2607AB30015C}">
      <dgm:prSet phldrT="[Text]"/>
      <dgm:spPr/>
      <dgm:t>
        <a:bodyPr/>
        <a:lstStyle/>
        <a:p>
          <a:r>
            <a:rPr lang="en-US" dirty="0"/>
            <a:t>Nail salons</a:t>
          </a:r>
        </a:p>
      </dgm:t>
    </dgm:pt>
    <dgm:pt modelId="{69B79510-5210-4A1C-9A25-1D44818A0D91}" type="parTrans" cxnId="{D7945C4B-490A-41B8-8E3A-45D1CE58A645}">
      <dgm:prSet/>
      <dgm:spPr/>
      <dgm:t>
        <a:bodyPr/>
        <a:lstStyle/>
        <a:p>
          <a:endParaRPr lang="en-US"/>
        </a:p>
      </dgm:t>
    </dgm:pt>
    <dgm:pt modelId="{62ECAE1B-C800-49FF-A251-73E1FDFD2648}" type="sibTrans" cxnId="{D7945C4B-490A-41B8-8E3A-45D1CE58A645}">
      <dgm:prSet/>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l="-7000" r="-7000"/>
          </a:stretch>
        </a:blipFill>
      </dgm:spPr>
      <dgm:t>
        <a:bodyPr/>
        <a:lstStyle/>
        <a:p>
          <a:endParaRPr lang="en-US"/>
        </a:p>
      </dgm:t>
    </dgm:pt>
    <dgm:pt modelId="{AFD9ECED-13E3-41A8-83C7-11383E753904}">
      <dgm:prSet phldrT="[Text]"/>
      <dgm:spPr/>
      <dgm:t>
        <a:bodyPr/>
        <a:lstStyle/>
        <a:p>
          <a:r>
            <a:rPr lang="en-US"/>
            <a:t>Strip Clubs</a:t>
          </a:r>
        </a:p>
      </dgm:t>
    </dgm:pt>
    <dgm:pt modelId="{4F25CA76-CE7C-4329-ACFE-FCA29623F5B7}" type="parTrans" cxnId="{EC44B604-B4BB-4F5E-A094-1F5D27427CAF}">
      <dgm:prSet/>
      <dgm:spPr/>
      <dgm:t>
        <a:bodyPr/>
        <a:lstStyle/>
        <a:p>
          <a:endParaRPr lang="en-US"/>
        </a:p>
      </dgm:t>
    </dgm:pt>
    <dgm:pt modelId="{4CAF7B97-CC50-4083-A7A9-7820988CC661}" type="sibTrans" cxnId="{EC44B604-B4BB-4F5E-A094-1F5D27427CAF}">
      <dgm:prSet/>
      <dgm:spPr>
        <a:blipFill>
          <a:blip xmlns:r="http://schemas.openxmlformats.org/officeDocument/2006/relationships" r:embed="rId6" cstate="print">
            <a:extLst>
              <a:ext uri="{28A0092B-C50C-407E-A947-70E740481C1C}">
                <a14:useLocalDpi xmlns:a14="http://schemas.microsoft.com/office/drawing/2010/main" val="0"/>
              </a:ext>
            </a:extLst>
          </a:blip>
          <a:srcRect/>
          <a:stretch>
            <a:fillRect l="-7000" r="-7000"/>
          </a:stretch>
        </a:blipFill>
      </dgm:spPr>
      <dgm:t>
        <a:bodyPr/>
        <a:lstStyle/>
        <a:p>
          <a:endParaRPr lang="en-US"/>
        </a:p>
      </dgm:t>
    </dgm:pt>
    <dgm:pt modelId="{5BA1ECA9-983B-4710-9551-336A83C20570}">
      <dgm:prSet phldrT="[Text]"/>
      <dgm:spPr/>
      <dgm:t>
        <a:bodyPr/>
        <a:lstStyle/>
        <a:p>
          <a:r>
            <a:rPr lang="en-US" dirty="0"/>
            <a:t>Meat Packing</a:t>
          </a:r>
        </a:p>
      </dgm:t>
    </dgm:pt>
    <dgm:pt modelId="{50B40D42-67C2-473D-8BD8-33126DAF04EF}" type="parTrans" cxnId="{A349C6DD-E143-4219-B59C-231B339D5B8D}">
      <dgm:prSet/>
      <dgm:spPr/>
      <dgm:t>
        <a:bodyPr/>
        <a:lstStyle/>
        <a:p>
          <a:endParaRPr lang="en-US"/>
        </a:p>
      </dgm:t>
    </dgm:pt>
    <dgm:pt modelId="{FB80BA36-E1A5-4C1D-8062-7835C8C69400}" type="sibTrans" cxnId="{A349C6DD-E143-4219-B59C-231B339D5B8D}">
      <dgm:prSet/>
      <dgm:spPr>
        <a:blipFill>
          <a:blip xmlns:r="http://schemas.openxmlformats.org/officeDocument/2006/relationships" r:embed="rId6" cstate="print">
            <a:extLst>
              <a:ext uri="{28A0092B-C50C-407E-A947-70E740481C1C}">
                <a14:useLocalDpi xmlns:a14="http://schemas.microsoft.com/office/drawing/2010/main" val="0"/>
              </a:ext>
            </a:extLst>
          </a:blip>
          <a:srcRect/>
          <a:stretch>
            <a:fillRect l="-7000" r="-7000"/>
          </a:stretch>
        </a:blipFill>
      </dgm:spPr>
      <dgm:t>
        <a:bodyPr/>
        <a:lstStyle/>
        <a:p>
          <a:endParaRPr lang="en-US"/>
        </a:p>
      </dgm:t>
    </dgm:pt>
    <dgm:pt modelId="{C178E566-1047-45DE-99CE-18E41D6C475E}">
      <dgm:prSet phldrT="[Text]"/>
      <dgm:spPr/>
      <dgm:t>
        <a:bodyPr/>
        <a:lstStyle/>
        <a:p>
          <a:r>
            <a:rPr lang="en-US" dirty="0"/>
            <a:t>Street Prostitution</a:t>
          </a:r>
        </a:p>
      </dgm:t>
    </dgm:pt>
    <dgm:pt modelId="{B989703F-3856-4FB5-ADA7-B73F06A07581}" type="sibTrans" cxnId="{D748033F-C756-4B43-9DD5-A4E9A30EA12E}">
      <dgm:prSet/>
      <dgm:spPr>
        <a:solidFill>
          <a:schemeClr val="lt1">
            <a:hueOff val="0"/>
            <a:satOff val="0"/>
            <a:lumOff val="0"/>
            <a:alpha val="0"/>
          </a:schemeClr>
        </a:solidFill>
      </dgm:spPr>
      <dgm:t>
        <a:bodyPr/>
        <a:lstStyle/>
        <a:p>
          <a:endParaRPr lang="en-US"/>
        </a:p>
      </dgm:t>
    </dgm:pt>
    <dgm:pt modelId="{15AF3772-4BB0-4C8B-9E46-9C04F8ADF93D}" type="parTrans" cxnId="{D748033F-C756-4B43-9DD5-A4E9A30EA12E}">
      <dgm:prSet/>
      <dgm:spPr/>
      <dgm:t>
        <a:bodyPr/>
        <a:lstStyle/>
        <a:p>
          <a:endParaRPr lang="en-US"/>
        </a:p>
      </dgm:t>
    </dgm:pt>
    <dgm:pt modelId="{62CE9C13-C9CC-4434-A0D8-375DF42CED61}" type="pres">
      <dgm:prSet presAssocID="{33C70FFF-2B56-40B3-B9B3-FC7ADA1CA596}" presName="Name0" presStyleCnt="0">
        <dgm:presLayoutVars>
          <dgm:chMax val="21"/>
          <dgm:chPref val="21"/>
        </dgm:presLayoutVars>
      </dgm:prSet>
      <dgm:spPr/>
    </dgm:pt>
    <dgm:pt modelId="{E11D0C8A-A06B-44DE-A74F-F3C222178B99}" type="pres">
      <dgm:prSet presAssocID="{C020C9A6-59C6-48F6-AA92-F723DE09EA8C}" presName="text1" presStyleCnt="0"/>
      <dgm:spPr/>
    </dgm:pt>
    <dgm:pt modelId="{99B25B00-C171-48A7-B0A5-F35B53C333E0}" type="pres">
      <dgm:prSet presAssocID="{C020C9A6-59C6-48F6-AA92-F723DE09EA8C}" presName="textRepeatNode" presStyleLbl="alignNode1" presStyleIdx="0" presStyleCnt="8">
        <dgm:presLayoutVars>
          <dgm:chMax val="0"/>
          <dgm:chPref val="0"/>
          <dgm:bulletEnabled val="1"/>
        </dgm:presLayoutVars>
      </dgm:prSet>
      <dgm:spPr/>
    </dgm:pt>
    <dgm:pt modelId="{C4725AA8-7E5D-4AA1-B723-03A30F6E6C0D}" type="pres">
      <dgm:prSet presAssocID="{C020C9A6-59C6-48F6-AA92-F723DE09EA8C}" presName="textaccent1" presStyleCnt="0"/>
      <dgm:spPr/>
    </dgm:pt>
    <dgm:pt modelId="{38F33F00-AA15-4C77-B30F-EFAF0972E338}" type="pres">
      <dgm:prSet presAssocID="{C020C9A6-59C6-48F6-AA92-F723DE09EA8C}" presName="accentRepeatNode" presStyleLbl="solidAlignAcc1" presStyleIdx="0" presStyleCnt="16"/>
      <dgm:spPr/>
    </dgm:pt>
    <dgm:pt modelId="{3DE0D5AB-5186-4F9F-A6D5-F778AB870D47}" type="pres">
      <dgm:prSet presAssocID="{486B78FB-4DEC-4AD8-A378-9CCF75A8C0AC}" presName="image1" presStyleCnt="0"/>
      <dgm:spPr/>
    </dgm:pt>
    <dgm:pt modelId="{FAB6BF46-7970-41AB-A737-95074A72C422}" type="pres">
      <dgm:prSet presAssocID="{486B78FB-4DEC-4AD8-A378-9CCF75A8C0AC}" presName="imageRepeatNode" presStyleLbl="alignAcc1" presStyleIdx="0" presStyleCnt="8"/>
      <dgm:spPr/>
    </dgm:pt>
    <dgm:pt modelId="{B43C1BA1-0B7D-4FDC-BF4D-B98D1FB8527D}" type="pres">
      <dgm:prSet presAssocID="{486B78FB-4DEC-4AD8-A378-9CCF75A8C0AC}" presName="imageaccent1" presStyleCnt="0"/>
      <dgm:spPr/>
    </dgm:pt>
    <dgm:pt modelId="{DC3006EA-844D-4256-A80C-95F8D717555F}" type="pres">
      <dgm:prSet presAssocID="{486B78FB-4DEC-4AD8-A378-9CCF75A8C0AC}" presName="accentRepeatNode" presStyleLbl="solidAlignAcc1" presStyleIdx="1" presStyleCnt="16"/>
      <dgm:spPr/>
    </dgm:pt>
    <dgm:pt modelId="{E2C2ED3A-389B-4252-AFE5-4BC32F018FD6}" type="pres">
      <dgm:prSet presAssocID="{6403CCB8-821F-4C1F-8DAA-D35E060BBA90}" presName="text2" presStyleCnt="0"/>
      <dgm:spPr/>
    </dgm:pt>
    <dgm:pt modelId="{30A476D6-1DAE-411D-96E3-2870B289E59C}" type="pres">
      <dgm:prSet presAssocID="{6403CCB8-821F-4C1F-8DAA-D35E060BBA90}" presName="textRepeatNode" presStyleLbl="alignNode1" presStyleIdx="1" presStyleCnt="8" custLinFactY="6297" custLinFactNeighborX="2402" custLinFactNeighborY="100000">
        <dgm:presLayoutVars>
          <dgm:chMax val="0"/>
          <dgm:chPref val="0"/>
          <dgm:bulletEnabled val="1"/>
        </dgm:presLayoutVars>
      </dgm:prSet>
      <dgm:spPr/>
    </dgm:pt>
    <dgm:pt modelId="{6F727A35-7DF1-4346-A02D-16CDBD201B58}" type="pres">
      <dgm:prSet presAssocID="{6403CCB8-821F-4C1F-8DAA-D35E060BBA90}" presName="textaccent2" presStyleCnt="0"/>
      <dgm:spPr/>
    </dgm:pt>
    <dgm:pt modelId="{FC62256A-51A1-4F04-B046-3B8B9D85B5AB}" type="pres">
      <dgm:prSet presAssocID="{6403CCB8-821F-4C1F-8DAA-D35E060BBA90}" presName="accentRepeatNode" presStyleLbl="solidAlignAcc1" presStyleIdx="2" presStyleCnt="16"/>
      <dgm:spPr/>
    </dgm:pt>
    <dgm:pt modelId="{ACD2929E-EE99-421C-9705-62E66515D100}" type="pres">
      <dgm:prSet presAssocID="{03D18900-53E9-420B-A4C5-D9E930810ACC}" presName="image2" presStyleCnt="0"/>
      <dgm:spPr/>
    </dgm:pt>
    <dgm:pt modelId="{35D0BD6E-6FA1-49BB-8890-92890FCCA9F5}" type="pres">
      <dgm:prSet presAssocID="{03D18900-53E9-420B-A4C5-D9E930810ACC}" presName="imageRepeatNode" presStyleLbl="alignAcc1" presStyleIdx="1" presStyleCnt="8"/>
      <dgm:spPr/>
    </dgm:pt>
    <dgm:pt modelId="{CCB7A6CB-041D-4AE3-AC9A-3AA32B4BC0F4}" type="pres">
      <dgm:prSet presAssocID="{03D18900-53E9-420B-A4C5-D9E930810ACC}" presName="imageaccent2" presStyleCnt="0"/>
      <dgm:spPr/>
    </dgm:pt>
    <dgm:pt modelId="{A6B5599E-4E8E-4953-9953-83EA0AA2EDE1}" type="pres">
      <dgm:prSet presAssocID="{03D18900-53E9-420B-A4C5-D9E930810ACC}" presName="accentRepeatNode" presStyleLbl="solidAlignAcc1" presStyleIdx="3" presStyleCnt="16"/>
      <dgm:spPr/>
    </dgm:pt>
    <dgm:pt modelId="{E2EE0BEB-12B4-4814-AA85-6E0F98BD4459}" type="pres">
      <dgm:prSet presAssocID="{1E11E265-93C6-4FEE-B716-BFC9F063A55C}" presName="text3" presStyleCnt="0"/>
      <dgm:spPr/>
    </dgm:pt>
    <dgm:pt modelId="{AE5D7A69-48E6-4D8A-9ED6-16715CE3CC2F}" type="pres">
      <dgm:prSet presAssocID="{1E11E265-93C6-4FEE-B716-BFC9F063A55C}" presName="textRepeatNode" presStyleLbl="alignNode1" presStyleIdx="2" presStyleCnt="8">
        <dgm:presLayoutVars>
          <dgm:chMax val="0"/>
          <dgm:chPref val="0"/>
          <dgm:bulletEnabled val="1"/>
        </dgm:presLayoutVars>
      </dgm:prSet>
      <dgm:spPr/>
    </dgm:pt>
    <dgm:pt modelId="{40C268A7-454F-4960-BB98-0DCBAAB23E07}" type="pres">
      <dgm:prSet presAssocID="{1E11E265-93C6-4FEE-B716-BFC9F063A55C}" presName="textaccent3" presStyleCnt="0"/>
      <dgm:spPr/>
    </dgm:pt>
    <dgm:pt modelId="{0D0664E7-5C85-4D9E-8B9B-F922D31DD937}" type="pres">
      <dgm:prSet presAssocID="{1E11E265-93C6-4FEE-B716-BFC9F063A55C}" presName="accentRepeatNode" presStyleLbl="solidAlignAcc1" presStyleIdx="4" presStyleCnt="16" custLinFactX="-200000" custLinFactY="100000" custLinFactNeighborX="-267166" custLinFactNeighborY="194773"/>
      <dgm:spPr/>
    </dgm:pt>
    <dgm:pt modelId="{656DAD0D-5430-401E-832C-79DCE6C81AE9}" type="pres">
      <dgm:prSet presAssocID="{567CD3D9-C335-4188-9466-2095D334EDA9}" presName="image3" presStyleCnt="0"/>
      <dgm:spPr/>
    </dgm:pt>
    <dgm:pt modelId="{E7431152-3B95-48E8-9023-E73BCDBA4579}" type="pres">
      <dgm:prSet presAssocID="{567CD3D9-C335-4188-9466-2095D334EDA9}" presName="imageRepeatNode" presStyleLbl="alignAcc1" presStyleIdx="2" presStyleCnt="8"/>
      <dgm:spPr/>
    </dgm:pt>
    <dgm:pt modelId="{6163C8EA-C27D-4E82-A0C3-11B9987D3664}" type="pres">
      <dgm:prSet presAssocID="{567CD3D9-C335-4188-9466-2095D334EDA9}" presName="imageaccent3" presStyleCnt="0"/>
      <dgm:spPr/>
    </dgm:pt>
    <dgm:pt modelId="{205B81F0-16F4-4456-A09E-6F93F2F10C65}" type="pres">
      <dgm:prSet presAssocID="{567CD3D9-C335-4188-9466-2095D334EDA9}" presName="accentRepeatNode" presStyleLbl="solidAlignAcc1" presStyleIdx="5" presStyleCnt="16"/>
      <dgm:spPr/>
    </dgm:pt>
    <dgm:pt modelId="{CF122D70-69C3-41D0-8EC6-9559AC6EB012}" type="pres">
      <dgm:prSet presAssocID="{C178E566-1047-45DE-99CE-18E41D6C475E}" presName="text4" presStyleCnt="0"/>
      <dgm:spPr/>
    </dgm:pt>
    <dgm:pt modelId="{F6FA361D-48EB-45FC-AE3E-06FA359917B2}" type="pres">
      <dgm:prSet presAssocID="{C178E566-1047-45DE-99CE-18E41D6C475E}" presName="textRepeatNode" presStyleLbl="alignNode1" presStyleIdx="3" presStyleCnt="8" custLinFactX="79091" custLinFactY="12599" custLinFactNeighborX="100000" custLinFactNeighborY="100000">
        <dgm:presLayoutVars>
          <dgm:chMax val="0"/>
          <dgm:chPref val="0"/>
          <dgm:bulletEnabled val="1"/>
        </dgm:presLayoutVars>
      </dgm:prSet>
      <dgm:spPr/>
    </dgm:pt>
    <dgm:pt modelId="{93D812C4-6708-4FDE-9FC6-EED536924C84}" type="pres">
      <dgm:prSet presAssocID="{C178E566-1047-45DE-99CE-18E41D6C475E}" presName="textaccent4" presStyleCnt="0"/>
      <dgm:spPr/>
    </dgm:pt>
    <dgm:pt modelId="{BC4C0B38-829C-4800-8EE5-3605DD97EDD7}" type="pres">
      <dgm:prSet presAssocID="{C178E566-1047-45DE-99CE-18E41D6C475E}" presName="accentRepeatNode" presStyleLbl="solidAlignAcc1" presStyleIdx="6" presStyleCnt="16"/>
      <dgm:spPr/>
    </dgm:pt>
    <dgm:pt modelId="{45580D4E-C521-496F-B10B-82EB52DD4667}" type="pres">
      <dgm:prSet presAssocID="{B989703F-3856-4FB5-ADA7-B73F06A07581}" presName="image4" presStyleCnt="0"/>
      <dgm:spPr/>
    </dgm:pt>
    <dgm:pt modelId="{408D55E1-48C0-4A38-B2CA-76861341D806}" type="pres">
      <dgm:prSet presAssocID="{B989703F-3856-4FB5-ADA7-B73F06A07581}" presName="imageRepeatNode" presStyleLbl="alignAcc1" presStyleIdx="3" presStyleCnt="8" custFlipVert="1" custFlipHor="1" custScaleX="3639" custScaleY="4238" custLinFactX="-100000" custLinFactNeighborX="-126723" custLinFactNeighborY="-80420"/>
      <dgm:spPr/>
    </dgm:pt>
    <dgm:pt modelId="{B8B0F91C-CD31-4315-9B3D-D5E46CFABDFF}" type="pres">
      <dgm:prSet presAssocID="{B989703F-3856-4FB5-ADA7-B73F06A07581}" presName="imageaccent4" presStyleCnt="0"/>
      <dgm:spPr/>
    </dgm:pt>
    <dgm:pt modelId="{40299151-6563-44FA-BC3A-2930B3F8C5E2}" type="pres">
      <dgm:prSet presAssocID="{B989703F-3856-4FB5-ADA7-B73F06A07581}" presName="accentRepeatNode" presStyleLbl="solidAlignAcc1" presStyleIdx="7" presStyleCnt="16"/>
      <dgm:spPr/>
    </dgm:pt>
    <dgm:pt modelId="{AD7106ED-4A29-4B6B-BA46-FD2B8A545A16}" type="pres">
      <dgm:prSet presAssocID="{39A5F5B3-1346-44A9-8A2B-FF52D9502959}" presName="text5" presStyleCnt="0"/>
      <dgm:spPr/>
    </dgm:pt>
    <dgm:pt modelId="{13E83603-0E4D-42B5-8600-02479FDE416A}" type="pres">
      <dgm:prSet presAssocID="{39A5F5B3-1346-44A9-8A2B-FF52D9502959}" presName="textRepeatNode" presStyleLbl="alignNode1" presStyleIdx="4" presStyleCnt="8">
        <dgm:presLayoutVars>
          <dgm:chMax val="0"/>
          <dgm:chPref val="0"/>
          <dgm:bulletEnabled val="1"/>
        </dgm:presLayoutVars>
      </dgm:prSet>
      <dgm:spPr/>
    </dgm:pt>
    <dgm:pt modelId="{5DC7390D-1CAF-49E5-8B75-CAB2D19D8729}" type="pres">
      <dgm:prSet presAssocID="{39A5F5B3-1346-44A9-8A2B-FF52D9502959}" presName="textaccent5" presStyleCnt="0"/>
      <dgm:spPr/>
    </dgm:pt>
    <dgm:pt modelId="{8C82A303-2F04-4A52-9800-D69B1C253CD2}" type="pres">
      <dgm:prSet presAssocID="{39A5F5B3-1346-44A9-8A2B-FF52D9502959}" presName="accentRepeatNode" presStyleLbl="solidAlignAcc1" presStyleIdx="8" presStyleCnt="16"/>
      <dgm:spPr/>
    </dgm:pt>
    <dgm:pt modelId="{78DFD48B-4710-4486-9570-46F3FBCE79B2}" type="pres">
      <dgm:prSet presAssocID="{2427B00D-115C-4B91-9757-A7B4E31F5795}" presName="image5" presStyleCnt="0"/>
      <dgm:spPr/>
    </dgm:pt>
    <dgm:pt modelId="{85DF9EFC-6DCB-4698-845A-DA96DE9F9FED}" type="pres">
      <dgm:prSet presAssocID="{2427B00D-115C-4B91-9757-A7B4E31F5795}" presName="imageRepeatNode" presStyleLbl="alignAcc1" presStyleIdx="4" presStyleCnt="8"/>
      <dgm:spPr/>
    </dgm:pt>
    <dgm:pt modelId="{B58F2914-E841-4E93-8BBF-78D7785131E9}" type="pres">
      <dgm:prSet presAssocID="{2427B00D-115C-4B91-9757-A7B4E31F5795}" presName="imageaccent5" presStyleCnt="0"/>
      <dgm:spPr/>
    </dgm:pt>
    <dgm:pt modelId="{BB71C46A-C166-4F8E-B81F-6FD39A1D8228}" type="pres">
      <dgm:prSet presAssocID="{2427B00D-115C-4B91-9757-A7B4E31F5795}" presName="accentRepeatNode" presStyleLbl="solidAlignAcc1" presStyleIdx="9" presStyleCnt="16"/>
      <dgm:spPr/>
    </dgm:pt>
    <dgm:pt modelId="{76228D68-41C9-43FE-84F2-7C6A95768BD3}" type="pres">
      <dgm:prSet presAssocID="{419A093A-103D-4AFA-9C05-2607AB30015C}" presName="text6" presStyleCnt="0"/>
      <dgm:spPr/>
    </dgm:pt>
    <dgm:pt modelId="{877E98D0-301E-4173-88AA-6E32E9198A49}" type="pres">
      <dgm:prSet presAssocID="{419A093A-103D-4AFA-9C05-2607AB30015C}" presName="textRepeatNode" presStyleLbl="alignNode1" presStyleIdx="5" presStyleCnt="8" custLinFactNeighborX="3531" custLinFactNeighborY="-2469">
        <dgm:presLayoutVars>
          <dgm:chMax val="0"/>
          <dgm:chPref val="0"/>
          <dgm:bulletEnabled val="1"/>
        </dgm:presLayoutVars>
      </dgm:prSet>
      <dgm:spPr/>
    </dgm:pt>
    <dgm:pt modelId="{73435253-C25F-4A5E-9501-6CDD1F7A4045}" type="pres">
      <dgm:prSet presAssocID="{419A093A-103D-4AFA-9C05-2607AB30015C}" presName="textaccent6" presStyleCnt="0"/>
      <dgm:spPr/>
    </dgm:pt>
    <dgm:pt modelId="{DA9BF2E9-506F-4E7C-9AB6-7868DE3424F4}" type="pres">
      <dgm:prSet presAssocID="{419A093A-103D-4AFA-9C05-2607AB30015C}" presName="accentRepeatNode" presStyleLbl="solidAlignAcc1" presStyleIdx="10" presStyleCnt="16" custLinFactX="-270306" custLinFactY="-300000" custLinFactNeighborX="-300000" custLinFactNeighborY="-380786"/>
      <dgm:spPr/>
    </dgm:pt>
    <dgm:pt modelId="{B43B84CC-5290-4395-B77D-7DD3FA9F1E4D}" type="pres">
      <dgm:prSet presAssocID="{62ECAE1B-C800-49FF-A251-73E1FDFD2648}" presName="image6" presStyleCnt="0"/>
      <dgm:spPr/>
    </dgm:pt>
    <dgm:pt modelId="{3CF50FF7-361D-4322-84C9-91FC1DC6F746}" type="pres">
      <dgm:prSet presAssocID="{62ECAE1B-C800-49FF-A251-73E1FDFD2648}" presName="imageRepeatNode" presStyleLbl="alignAcc1" presStyleIdx="5" presStyleCnt="8" custScaleX="109547" custScaleY="110357"/>
      <dgm:spPr/>
    </dgm:pt>
    <dgm:pt modelId="{58A63652-16A5-41A3-BAD3-9E2BE9C3B7B3}" type="pres">
      <dgm:prSet presAssocID="{62ECAE1B-C800-49FF-A251-73E1FDFD2648}" presName="imageaccent6" presStyleCnt="0"/>
      <dgm:spPr/>
    </dgm:pt>
    <dgm:pt modelId="{F05C4F79-3326-42B1-8A50-F369E5AE4DC6}" type="pres">
      <dgm:prSet presAssocID="{62ECAE1B-C800-49FF-A251-73E1FDFD2648}" presName="accentRepeatNode" presStyleLbl="solidAlignAcc1" presStyleIdx="11" presStyleCnt="16" custLinFactX="-1072016" custLinFactNeighborX="-1100000" custLinFactNeighborY="-56148"/>
      <dgm:spPr/>
    </dgm:pt>
    <dgm:pt modelId="{C86B712A-B2D2-4C46-9FD8-E4FF7C3B1E77}" type="pres">
      <dgm:prSet presAssocID="{AFD9ECED-13E3-41A8-83C7-11383E753904}" presName="text7" presStyleCnt="0"/>
      <dgm:spPr/>
    </dgm:pt>
    <dgm:pt modelId="{20B4B22B-D4F3-4B56-9B3F-41D63523E8D1}" type="pres">
      <dgm:prSet presAssocID="{AFD9ECED-13E3-41A8-83C7-11383E753904}" presName="textRepeatNode" presStyleLbl="alignNode1" presStyleIdx="6" presStyleCnt="8" custLinFactY="-62241" custLinFactNeighborX="86470" custLinFactNeighborY="-100000">
        <dgm:presLayoutVars>
          <dgm:chMax val="0"/>
          <dgm:chPref val="0"/>
          <dgm:bulletEnabled val="1"/>
        </dgm:presLayoutVars>
      </dgm:prSet>
      <dgm:spPr/>
    </dgm:pt>
    <dgm:pt modelId="{22E7F708-B04A-42D3-ACF6-855C476D8B09}" type="pres">
      <dgm:prSet presAssocID="{AFD9ECED-13E3-41A8-83C7-11383E753904}" presName="textaccent7" presStyleCnt="0"/>
      <dgm:spPr/>
    </dgm:pt>
    <dgm:pt modelId="{2946AEC6-98DD-4562-8C27-2D08C0284EF0}" type="pres">
      <dgm:prSet presAssocID="{AFD9ECED-13E3-41A8-83C7-11383E753904}" presName="accentRepeatNode" presStyleLbl="solidAlignAcc1" presStyleIdx="12" presStyleCnt="16" custLinFactX="382654" custLinFactY="-700000" custLinFactNeighborX="400000" custLinFactNeighborY="-703683"/>
      <dgm:spPr/>
    </dgm:pt>
    <dgm:pt modelId="{C8AD1E13-7CE1-478E-89C6-076D17E0504A}" type="pres">
      <dgm:prSet presAssocID="{4CAF7B97-CC50-4083-A7A9-7820988CC661}" presName="image7" presStyleCnt="0"/>
      <dgm:spPr/>
    </dgm:pt>
    <dgm:pt modelId="{1524AC72-CB2E-4E3C-91A9-AD275998C534}" type="pres">
      <dgm:prSet presAssocID="{4CAF7B97-CC50-4083-A7A9-7820988CC661}" presName="imageRepeatNode" presStyleLbl="alignAcc1" presStyleIdx="6" presStyleCnt="8" custLinFactY="-67836" custLinFactNeighborX="85269" custLinFactNeighborY="-100000"/>
      <dgm:spPr/>
    </dgm:pt>
    <dgm:pt modelId="{60B5AB4E-8372-4808-B26C-A39281E9A9B9}" type="pres">
      <dgm:prSet presAssocID="{4CAF7B97-CC50-4083-A7A9-7820988CC661}" presName="imageaccent7" presStyleCnt="0"/>
      <dgm:spPr/>
    </dgm:pt>
    <dgm:pt modelId="{D9398AD7-F32B-4DAB-884E-29B18FE92CAA}" type="pres">
      <dgm:prSet presAssocID="{4CAF7B97-CC50-4083-A7A9-7820988CC661}" presName="accentRepeatNode" presStyleLbl="solidAlignAcc1" presStyleIdx="13" presStyleCnt="16" custLinFactX="800000" custLinFactY="-990038" custLinFactNeighborX="897405" custLinFactNeighborY="-1000000"/>
      <dgm:spPr/>
    </dgm:pt>
    <dgm:pt modelId="{B5041A09-BA79-4BCD-8C7F-975F711050D3}" type="pres">
      <dgm:prSet presAssocID="{5BA1ECA9-983B-4710-9551-336A83C20570}" presName="text8" presStyleCnt="0"/>
      <dgm:spPr/>
    </dgm:pt>
    <dgm:pt modelId="{FFFEF497-C941-4C7A-B092-E60201B8A936}" type="pres">
      <dgm:prSet presAssocID="{5BA1ECA9-983B-4710-9551-336A83C20570}" presName="textRepeatNode" presStyleLbl="alignNode1" presStyleIdx="7" presStyleCnt="8" custLinFactX="-68932" custLinFactY="-12818" custLinFactNeighborX="-100000" custLinFactNeighborY="-100000">
        <dgm:presLayoutVars>
          <dgm:chMax val="0"/>
          <dgm:chPref val="0"/>
          <dgm:bulletEnabled val="1"/>
        </dgm:presLayoutVars>
      </dgm:prSet>
      <dgm:spPr/>
    </dgm:pt>
    <dgm:pt modelId="{B94C7ABF-51A7-4143-9A51-F50347D22172}" type="pres">
      <dgm:prSet presAssocID="{5BA1ECA9-983B-4710-9551-336A83C20570}" presName="textaccent8" presStyleCnt="0"/>
      <dgm:spPr/>
    </dgm:pt>
    <dgm:pt modelId="{5FB3CB0B-0D63-4A4E-9062-81FB599FC7A1}" type="pres">
      <dgm:prSet presAssocID="{5BA1ECA9-983B-4710-9551-336A83C20570}" presName="accentRepeatNode" presStyleLbl="solidAlignAcc1" presStyleIdx="14" presStyleCnt="16" custLinFactX="-800000" custLinFactY="-656379" custLinFactNeighborX="-805735" custLinFactNeighborY="-700000"/>
      <dgm:spPr/>
    </dgm:pt>
    <dgm:pt modelId="{501D4005-E22F-4773-A9BF-6C49C91F0F3E}" type="pres">
      <dgm:prSet presAssocID="{FB80BA36-E1A5-4C1D-8062-7835C8C69400}" presName="image8" presStyleCnt="0"/>
      <dgm:spPr/>
    </dgm:pt>
    <dgm:pt modelId="{9EAF7D0E-6AE8-4495-8EC7-ECFCA2BEDA51}" type="pres">
      <dgm:prSet presAssocID="{FB80BA36-E1A5-4C1D-8062-7835C8C69400}" presName="imageRepeatNode" presStyleLbl="alignAcc1" presStyleIdx="7" presStyleCnt="8" custLinFactX="-71304" custLinFactY="-127788" custLinFactNeighborX="-100000" custLinFactNeighborY="-200000"/>
      <dgm:spPr/>
    </dgm:pt>
    <dgm:pt modelId="{ABE3269F-4D93-4471-9726-777AB43583A3}" type="pres">
      <dgm:prSet presAssocID="{FB80BA36-E1A5-4C1D-8062-7835C8C69400}" presName="imageaccent8" presStyleCnt="0"/>
      <dgm:spPr/>
    </dgm:pt>
    <dgm:pt modelId="{76C337FD-C046-436A-982B-A09BFFD26D2D}" type="pres">
      <dgm:prSet presAssocID="{FB80BA36-E1A5-4C1D-8062-7835C8C69400}" presName="accentRepeatNode" presStyleLbl="solidAlignAcc1" presStyleIdx="15" presStyleCnt="16" custLinFactX="-300000" custLinFactY="-472170" custLinFactNeighborX="-339349" custLinFactNeighborY="-500000"/>
      <dgm:spPr/>
    </dgm:pt>
  </dgm:ptLst>
  <dgm:cxnLst>
    <dgm:cxn modelId="{EC44B604-B4BB-4F5E-A094-1F5D27427CAF}" srcId="{33C70FFF-2B56-40B3-B9B3-FC7ADA1CA596}" destId="{AFD9ECED-13E3-41A8-83C7-11383E753904}" srcOrd="6" destOrd="0" parTransId="{4F25CA76-CE7C-4329-ACFE-FCA29623F5B7}" sibTransId="{4CAF7B97-CC50-4083-A7A9-7820988CC661}"/>
    <dgm:cxn modelId="{3299D808-FC45-4732-9595-29FF64C2F582}" srcId="{33C70FFF-2B56-40B3-B9B3-FC7ADA1CA596}" destId="{1E11E265-93C6-4FEE-B716-BFC9F063A55C}" srcOrd="2" destOrd="0" parTransId="{E60910E5-C956-4FE4-B38D-D437D4E6D116}" sibTransId="{567CD3D9-C335-4188-9466-2095D334EDA9}"/>
    <dgm:cxn modelId="{BFBA401A-30CE-40A4-B16B-B044B9412D78}" type="presOf" srcId="{5BA1ECA9-983B-4710-9551-336A83C20570}" destId="{FFFEF497-C941-4C7A-B092-E60201B8A936}" srcOrd="0" destOrd="0" presId="urn:microsoft.com/office/officeart/2008/layout/HexagonCluster"/>
    <dgm:cxn modelId="{0A15BE2C-9678-497F-BF83-6488F85B574A}" type="presOf" srcId="{6403CCB8-821F-4C1F-8DAA-D35E060BBA90}" destId="{30A476D6-1DAE-411D-96E3-2870B289E59C}" srcOrd="0" destOrd="0" presId="urn:microsoft.com/office/officeart/2008/layout/HexagonCluster"/>
    <dgm:cxn modelId="{BB9C2B33-B8E4-43D0-9907-AEE1E31C3A7A}" type="presOf" srcId="{2427B00D-115C-4B91-9757-A7B4E31F5795}" destId="{85DF9EFC-6DCB-4698-845A-DA96DE9F9FED}" srcOrd="0" destOrd="0" presId="urn:microsoft.com/office/officeart/2008/layout/HexagonCluster"/>
    <dgm:cxn modelId="{D748033F-C756-4B43-9DD5-A4E9A30EA12E}" srcId="{33C70FFF-2B56-40B3-B9B3-FC7ADA1CA596}" destId="{C178E566-1047-45DE-99CE-18E41D6C475E}" srcOrd="3" destOrd="0" parTransId="{15AF3772-4BB0-4C8B-9E46-9C04F8ADF93D}" sibTransId="{B989703F-3856-4FB5-ADA7-B73F06A07581}"/>
    <dgm:cxn modelId="{2F33A340-5152-4095-BA4F-27BA165DD601}" type="presOf" srcId="{486B78FB-4DEC-4AD8-A378-9CCF75A8C0AC}" destId="{FAB6BF46-7970-41AB-A737-95074A72C422}" srcOrd="0" destOrd="0" presId="urn:microsoft.com/office/officeart/2008/layout/HexagonCluster"/>
    <dgm:cxn modelId="{E8C9C95E-657E-4971-B01C-37C841B7741E}" type="presOf" srcId="{39A5F5B3-1346-44A9-8A2B-FF52D9502959}" destId="{13E83603-0E4D-42B5-8600-02479FDE416A}" srcOrd="0" destOrd="0" presId="urn:microsoft.com/office/officeart/2008/layout/HexagonCluster"/>
    <dgm:cxn modelId="{C975DA42-3E3C-4C06-BEFF-CEF9223BB959}" type="presOf" srcId="{33C70FFF-2B56-40B3-B9B3-FC7ADA1CA596}" destId="{62CE9C13-C9CC-4434-A0D8-375DF42CED61}" srcOrd="0" destOrd="0" presId="urn:microsoft.com/office/officeart/2008/layout/HexagonCluster"/>
    <dgm:cxn modelId="{5BCCFA6A-308A-4DA8-B064-CD6CD0E0279B}" type="presOf" srcId="{C020C9A6-59C6-48F6-AA92-F723DE09EA8C}" destId="{99B25B00-C171-48A7-B0A5-F35B53C333E0}" srcOrd="0" destOrd="0" presId="urn:microsoft.com/office/officeart/2008/layout/HexagonCluster"/>
    <dgm:cxn modelId="{D7945C4B-490A-41B8-8E3A-45D1CE58A645}" srcId="{33C70FFF-2B56-40B3-B9B3-FC7ADA1CA596}" destId="{419A093A-103D-4AFA-9C05-2607AB30015C}" srcOrd="5" destOrd="0" parTransId="{69B79510-5210-4A1C-9A25-1D44818A0D91}" sibTransId="{62ECAE1B-C800-49FF-A251-73E1FDFD2648}"/>
    <dgm:cxn modelId="{B52B0F6D-A998-4A66-B738-69CCB7DAAD08}" srcId="{33C70FFF-2B56-40B3-B9B3-FC7ADA1CA596}" destId="{C020C9A6-59C6-48F6-AA92-F723DE09EA8C}" srcOrd="0" destOrd="0" parTransId="{A7B28CFE-49E5-4220-9379-AA8C2B88DB8B}" sibTransId="{486B78FB-4DEC-4AD8-A378-9CCF75A8C0AC}"/>
    <dgm:cxn modelId="{228A446F-14E7-41DC-813E-8F71826DAC58}" type="presOf" srcId="{62ECAE1B-C800-49FF-A251-73E1FDFD2648}" destId="{3CF50FF7-361D-4322-84C9-91FC1DC6F746}" srcOrd="0" destOrd="0" presId="urn:microsoft.com/office/officeart/2008/layout/HexagonCluster"/>
    <dgm:cxn modelId="{D2A9C96F-27D1-468F-B965-334E2BFD4852}" type="presOf" srcId="{C178E566-1047-45DE-99CE-18E41D6C475E}" destId="{F6FA361D-48EB-45FC-AE3E-06FA359917B2}" srcOrd="0" destOrd="0" presId="urn:microsoft.com/office/officeart/2008/layout/HexagonCluster"/>
    <dgm:cxn modelId="{2E622152-B0F3-4BD1-A1DA-9182809ECED6}" srcId="{33C70FFF-2B56-40B3-B9B3-FC7ADA1CA596}" destId="{39A5F5B3-1346-44A9-8A2B-FF52D9502959}" srcOrd="4" destOrd="0" parTransId="{145D3551-E331-415C-B0E9-F8B39120FA72}" sibTransId="{2427B00D-115C-4B91-9757-A7B4E31F5795}"/>
    <dgm:cxn modelId="{CADA1B77-44A9-4F04-B6E3-2F264FF54C69}" srcId="{33C70FFF-2B56-40B3-B9B3-FC7ADA1CA596}" destId="{6403CCB8-821F-4C1F-8DAA-D35E060BBA90}" srcOrd="1" destOrd="0" parTransId="{C3180F4B-1677-483E-8575-81A470F33BDE}" sibTransId="{03D18900-53E9-420B-A4C5-D9E930810ACC}"/>
    <dgm:cxn modelId="{EC56685A-2696-4D43-8841-2F7BE5D09E19}" type="presOf" srcId="{FB80BA36-E1A5-4C1D-8062-7835C8C69400}" destId="{9EAF7D0E-6AE8-4495-8EC7-ECFCA2BEDA51}" srcOrd="0" destOrd="0" presId="urn:microsoft.com/office/officeart/2008/layout/HexagonCluster"/>
    <dgm:cxn modelId="{483D2B7E-0291-4C6C-9C57-231F78E9607B}" type="presOf" srcId="{1E11E265-93C6-4FEE-B716-BFC9F063A55C}" destId="{AE5D7A69-48E6-4D8A-9ED6-16715CE3CC2F}" srcOrd="0" destOrd="0" presId="urn:microsoft.com/office/officeart/2008/layout/HexagonCluster"/>
    <dgm:cxn modelId="{0D1E017F-DF47-45AB-A051-61E6AFA3EFED}" type="presOf" srcId="{B989703F-3856-4FB5-ADA7-B73F06A07581}" destId="{408D55E1-48C0-4A38-B2CA-76861341D806}" srcOrd="0" destOrd="0" presId="urn:microsoft.com/office/officeart/2008/layout/HexagonCluster"/>
    <dgm:cxn modelId="{0BC0867F-845E-400F-BB0F-2A477865E7CF}" type="presOf" srcId="{AFD9ECED-13E3-41A8-83C7-11383E753904}" destId="{20B4B22B-D4F3-4B56-9B3F-41D63523E8D1}" srcOrd="0" destOrd="0" presId="urn:microsoft.com/office/officeart/2008/layout/HexagonCluster"/>
    <dgm:cxn modelId="{7B0A348E-9DCB-46CA-9E14-40C8C6A0CBF9}" type="presOf" srcId="{567CD3D9-C335-4188-9466-2095D334EDA9}" destId="{E7431152-3B95-48E8-9023-E73BCDBA4579}" srcOrd="0" destOrd="0" presId="urn:microsoft.com/office/officeart/2008/layout/HexagonCluster"/>
    <dgm:cxn modelId="{91E30B8F-C550-47A0-8A2F-1487343BBAA2}" type="presOf" srcId="{4CAF7B97-CC50-4083-A7A9-7820988CC661}" destId="{1524AC72-CB2E-4E3C-91A9-AD275998C534}" srcOrd="0" destOrd="0" presId="urn:microsoft.com/office/officeart/2008/layout/HexagonCluster"/>
    <dgm:cxn modelId="{F5F59694-69B8-4D6A-8F3B-9DEA7471FFE8}" type="presOf" srcId="{03D18900-53E9-420B-A4C5-D9E930810ACC}" destId="{35D0BD6E-6FA1-49BB-8890-92890FCCA9F5}" srcOrd="0" destOrd="0" presId="urn:microsoft.com/office/officeart/2008/layout/HexagonCluster"/>
    <dgm:cxn modelId="{A349C6DD-E143-4219-B59C-231B339D5B8D}" srcId="{33C70FFF-2B56-40B3-B9B3-FC7ADA1CA596}" destId="{5BA1ECA9-983B-4710-9551-336A83C20570}" srcOrd="7" destOrd="0" parTransId="{50B40D42-67C2-473D-8BD8-33126DAF04EF}" sibTransId="{FB80BA36-E1A5-4C1D-8062-7835C8C69400}"/>
    <dgm:cxn modelId="{E3B423F0-2333-4DF7-96AA-54D0C69DB2E5}" type="presOf" srcId="{419A093A-103D-4AFA-9C05-2607AB30015C}" destId="{877E98D0-301E-4173-88AA-6E32E9198A49}" srcOrd="0" destOrd="0" presId="urn:microsoft.com/office/officeart/2008/layout/HexagonCluster"/>
    <dgm:cxn modelId="{52FEE6EF-E574-4ABA-8979-F2AF762C2245}" type="presParOf" srcId="{62CE9C13-C9CC-4434-A0D8-375DF42CED61}" destId="{E11D0C8A-A06B-44DE-A74F-F3C222178B99}" srcOrd="0" destOrd="0" presId="urn:microsoft.com/office/officeart/2008/layout/HexagonCluster"/>
    <dgm:cxn modelId="{5D200ED9-BA83-45D5-A87D-DE0EDEF2CF25}" type="presParOf" srcId="{E11D0C8A-A06B-44DE-A74F-F3C222178B99}" destId="{99B25B00-C171-48A7-B0A5-F35B53C333E0}" srcOrd="0" destOrd="0" presId="urn:microsoft.com/office/officeart/2008/layout/HexagonCluster"/>
    <dgm:cxn modelId="{A76E4A77-7580-49A7-BF9F-13ABAD1CC36B}" type="presParOf" srcId="{62CE9C13-C9CC-4434-A0D8-375DF42CED61}" destId="{C4725AA8-7E5D-4AA1-B723-03A30F6E6C0D}" srcOrd="1" destOrd="0" presId="urn:microsoft.com/office/officeart/2008/layout/HexagonCluster"/>
    <dgm:cxn modelId="{9233B0D6-93CC-4C50-B25A-9BB8905CE128}" type="presParOf" srcId="{C4725AA8-7E5D-4AA1-B723-03A30F6E6C0D}" destId="{38F33F00-AA15-4C77-B30F-EFAF0972E338}" srcOrd="0" destOrd="0" presId="urn:microsoft.com/office/officeart/2008/layout/HexagonCluster"/>
    <dgm:cxn modelId="{E9401B92-2EE4-41CD-9324-327195E94F83}" type="presParOf" srcId="{62CE9C13-C9CC-4434-A0D8-375DF42CED61}" destId="{3DE0D5AB-5186-4F9F-A6D5-F778AB870D47}" srcOrd="2" destOrd="0" presId="urn:microsoft.com/office/officeart/2008/layout/HexagonCluster"/>
    <dgm:cxn modelId="{2B8CDD39-D0F8-48D6-AF76-0F49CBE6C7E4}" type="presParOf" srcId="{3DE0D5AB-5186-4F9F-A6D5-F778AB870D47}" destId="{FAB6BF46-7970-41AB-A737-95074A72C422}" srcOrd="0" destOrd="0" presId="urn:microsoft.com/office/officeart/2008/layout/HexagonCluster"/>
    <dgm:cxn modelId="{34191DF2-75E4-4026-9E72-A1CB636E28B1}" type="presParOf" srcId="{62CE9C13-C9CC-4434-A0D8-375DF42CED61}" destId="{B43C1BA1-0B7D-4FDC-BF4D-B98D1FB8527D}" srcOrd="3" destOrd="0" presId="urn:microsoft.com/office/officeart/2008/layout/HexagonCluster"/>
    <dgm:cxn modelId="{44BAC168-E52E-4B82-B8C9-B6C693465BB8}" type="presParOf" srcId="{B43C1BA1-0B7D-4FDC-BF4D-B98D1FB8527D}" destId="{DC3006EA-844D-4256-A80C-95F8D717555F}" srcOrd="0" destOrd="0" presId="urn:microsoft.com/office/officeart/2008/layout/HexagonCluster"/>
    <dgm:cxn modelId="{0643E341-E09B-4E1E-9185-D5FD7F669839}" type="presParOf" srcId="{62CE9C13-C9CC-4434-A0D8-375DF42CED61}" destId="{E2C2ED3A-389B-4252-AFE5-4BC32F018FD6}" srcOrd="4" destOrd="0" presId="urn:microsoft.com/office/officeart/2008/layout/HexagonCluster"/>
    <dgm:cxn modelId="{ECFCB2DE-B37F-4F85-ACBE-96637D2BEA4A}" type="presParOf" srcId="{E2C2ED3A-389B-4252-AFE5-4BC32F018FD6}" destId="{30A476D6-1DAE-411D-96E3-2870B289E59C}" srcOrd="0" destOrd="0" presId="urn:microsoft.com/office/officeart/2008/layout/HexagonCluster"/>
    <dgm:cxn modelId="{2F4AF444-9FA9-4FA9-A8FC-25DF4DD20AFA}" type="presParOf" srcId="{62CE9C13-C9CC-4434-A0D8-375DF42CED61}" destId="{6F727A35-7DF1-4346-A02D-16CDBD201B58}" srcOrd="5" destOrd="0" presId="urn:microsoft.com/office/officeart/2008/layout/HexagonCluster"/>
    <dgm:cxn modelId="{90A2DB8C-BB31-401F-BA77-0F2F067F9ADC}" type="presParOf" srcId="{6F727A35-7DF1-4346-A02D-16CDBD201B58}" destId="{FC62256A-51A1-4F04-B046-3B8B9D85B5AB}" srcOrd="0" destOrd="0" presId="urn:microsoft.com/office/officeart/2008/layout/HexagonCluster"/>
    <dgm:cxn modelId="{73249B5A-C64F-47B7-B1DD-92EA5B73AB96}" type="presParOf" srcId="{62CE9C13-C9CC-4434-A0D8-375DF42CED61}" destId="{ACD2929E-EE99-421C-9705-62E66515D100}" srcOrd="6" destOrd="0" presId="urn:microsoft.com/office/officeart/2008/layout/HexagonCluster"/>
    <dgm:cxn modelId="{71BA0FEF-122D-4510-B6CA-ABCE79222E62}" type="presParOf" srcId="{ACD2929E-EE99-421C-9705-62E66515D100}" destId="{35D0BD6E-6FA1-49BB-8890-92890FCCA9F5}" srcOrd="0" destOrd="0" presId="urn:microsoft.com/office/officeart/2008/layout/HexagonCluster"/>
    <dgm:cxn modelId="{BE654F4B-6EBC-427E-A608-5FCF65A840BE}" type="presParOf" srcId="{62CE9C13-C9CC-4434-A0D8-375DF42CED61}" destId="{CCB7A6CB-041D-4AE3-AC9A-3AA32B4BC0F4}" srcOrd="7" destOrd="0" presId="urn:microsoft.com/office/officeart/2008/layout/HexagonCluster"/>
    <dgm:cxn modelId="{B088C590-7271-4D2C-AE1D-65216A81A092}" type="presParOf" srcId="{CCB7A6CB-041D-4AE3-AC9A-3AA32B4BC0F4}" destId="{A6B5599E-4E8E-4953-9953-83EA0AA2EDE1}" srcOrd="0" destOrd="0" presId="urn:microsoft.com/office/officeart/2008/layout/HexagonCluster"/>
    <dgm:cxn modelId="{82C2EEDA-5F8D-4869-98B9-C82040045183}" type="presParOf" srcId="{62CE9C13-C9CC-4434-A0D8-375DF42CED61}" destId="{E2EE0BEB-12B4-4814-AA85-6E0F98BD4459}" srcOrd="8" destOrd="0" presId="urn:microsoft.com/office/officeart/2008/layout/HexagonCluster"/>
    <dgm:cxn modelId="{F28F96AD-4335-41DA-9213-AABD97AEEFBC}" type="presParOf" srcId="{E2EE0BEB-12B4-4814-AA85-6E0F98BD4459}" destId="{AE5D7A69-48E6-4D8A-9ED6-16715CE3CC2F}" srcOrd="0" destOrd="0" presId="urn:microsoft.com/office/officeart/2008/layout/HexagonCluster"/>
    <dgm:cxn modelId="{C34143B3-BDC1-43C7-B6A4-F788F3B92538}" type="presParOf" srcId="{62CE9C13-C9CC-4434-A0D8-375DF42CED61}" destId="{40C268A7-454F-4960-BB98-0DCBAAB23E07}" srcOrd="9" destOrd="0" presId="urn:microsoft.com/office/officeart/2008/layout/HexagonCluster"/>
    <dgm:cxn modelId="{5785D540-FE2A-4B44-BB10-4F824001A43F}" type="presParOf" srcId="{40C268A7-454F-4960-BB98-0DCBAAB23E07}" destId="{0D0664E7-5C85-4D9E-8B9B-F922D31DD937}" srcOrd="0" destOrd="0" presId="urn:microsoft.com/office/officeart/2008/layout/HexagonCluster"/>
    <dgm:cxn modelId="{05E0B733-8086-49B9-9A0D-D0FBC38A30A5}" type="presParOf" srcId="{62CE9C13-C9CC-4434-A0D8-375DF42CED61}" destId="{656DAD0D-5430-401E-832C-79DCE6C81AE9}" srcOrd="10" destOrd="0" presId="urn:microsoft.com/office/officeart/2008/layout/HexagonCluster"/>
    <dgm:cxn modelId="{1CE8A861-F9F3-46ED-91DF-A9708CFC2E81}" type="presParOf" srcId="{656DAD0D-5430-401E-832C-79DCE6C81AE9}" destId="{E7431152-3B95-48E8-9023-E73BCDBA4579}" srcOrd="0" destOrd="0" presId="urn:microsoft.com/office/officeart/2008/layout/HexagonCluster"/>
    <dgm:cxn modelId="{9170AA3A-4A90-409F-ABB9-BFC7B0CB1150}" type="presParOf" srcId="{62CE9C13-C9CC-4434-A0D8-375DF42CED61}" destId="{6163C8EA-C27D-4E82-A0C3-11B9987D3664}" srcOrd="11" destOrd="0" presId="urn:microsoft.com/office/officeart/2008/layout/HexagonCluster"/>
    <dgm:cxn modelId="{C84424A1-D83C-4107-8B47-9697A1A7529E}" type="presParOf" srcId="{6163C8EA-C27D-4E82-A0C3-11B9987D3664}" destId="{205B81F0-16F4-4456-A09E-6F93F2F10C65}" srcOrd="0" destOrd="0" presId="urn:microsoft.com/office/officeart/2008/layout/HexagonCluster"/>
    <dgm:cxn modelId="{B808030B-A587-4FC8-807E-F1111647CEB5}" type="presParOf" srcId="{62CE9C13-C9CC-4434-A0D8-375DF42CED61}" destId="{CF122D70-69C3-41D0-8EC6-9559AC6EB012}" srcOrd="12" destOrd="0" presId="urn:microsoft.com/office/officeart/2008/layout/HexagonCluster"/>
    <dgm:cxn modelId="{1FCBCC94-D985-491F-8F25-041FC6D682B6}" type="presParOf" srcId="{CF122D70-69C3-41D0-8EC6-9559AC6EB012}" destId="{F6FA361D-48EB-45FC-AE3E-06FA359917B2}" srcOrd="0" destOrd="0" presId="urn:microsoft.com/office/officeart/2008/layout/HexagonCluster"/>
    <dgm:cxn modelId="{EFEB107E-A4F9-462C-94D9-60EA15768F4F}" type="presParOf" srcId="{62CE9C13-C9CC-4434-A0D8-375DF42CED61}" destId="{93D812C4-6708-4FDE-9FC6-EED536924C84}" srcOrd="13" destOrd="0" presId="urn:microsoft.com/office/officeart/2008/layout/HexagonCluster"/>
    <dgm:cxn modelId="{4F0A7B8E-3A68-4BBF-80FA-3C7E118544DF}" type="presParOf" srcId="{93D812C4-6708-4FDE-9FC6-EED536924C84}" destId="{BC4C0B38-829C-4800-8EE5-3605DD97EDD7}" srcOrd="0" destOrd="0" presId="urn:microsoft.com/office/officeart/2008/layout/HexagonCluster"/>
    <dgm:cxn modelId="{45510DA5-620F-4957-BCED-3B5FA294E9A6}" type="presParOf" srcId="{62CE9C13-C9CC-4434-A0D8-375DF42CED61}" destId="{45580D4E-C521-496F-B10B-82EB52DD4667}" srcOrd="14" destOrd="0" presId="urn:microsoft.com/office/officeart/2008/layout/HexagonCluster"/>
    <dgm:cxn modelId="{6BDC60BA-25F9-479D-9FD8-A8AAAF51764B}" type="presParOf" srcId="{45580D4E-C521-496F-B10B-82EB52DD4667}" destId="{408D55E1-48C0-4A38-B2CA-76861341D806}" srcOrd="0" destOrd="0" presId="urn:microsoft.com/office/officeart/2008/layout/HexagonCluster"/>
    <dgm:cxn modelId="{46206350-C3E2-46FE-B231-DBE437BF562D}" type="presParOf" srcId="{62CE9C13-C9CC-4434-A0D8-375DF42CED61}" destId="{B8B0F91C-CD31-4315-9B3D-D5E46CFABDFF}" srcOrd="15" destOrd="0" presId="urn:microsoft.com/office/officeart/2008/layout/HexagonCluster"/>
    <dgm:cxn modelId="{F7225C93-7F11-4A1F-9E39-05C155F5F0B3}" type="presParOf" srcId="{B8B0F91C-CD31-4315-9B3D-D5E46CFABDFF}" destId="{40299151-6563-44FA-BC3A-2930B3F8C5E2}" srcOrd="0" destOrd="0" presId="urn:microsoft.com/office/officeart/2008/layout/HexagonCluster"/>
    <dgm:cxn modelId="{3D8B9FFF-5ACE-40AB-8DD8-5EE7A1FB5D4E}" type="presParOf" srcId="{62CE9C13-C9CC-4434-A0D8-375DF42CED61}" destId="{AD7106ED-4A29-4B6B-BA46-FD2B8A545A16}" srcOrd="16" destOrd="0" presId="urn:microsoft.com/office/officeart/2008/layout/HexagonCluster"/>
    <dgm:cxn modelId="{BAF0836E-E58D-43F7-BC7C-3FDDEBF1F630}" type="presParOf" srcId="{AD7106ED-4A29-4B6B-BA46-FD2B8A545A16}" destId="{13E83603-0E4D-42B5-8600-02479FDE416A}" srcOrd="0" destOrd="0" presId="urn:microsoft.com/office/officeart/2008/layout/HexagonCluster"/>
    <dgm:cxn modelId="{0123D625-F2D0-494C-90E9-D6CC1BBFE732}" type="presParOf" srcId="{62CE9C13-C9CC-4434-A0D8-375DF42CED61}" destId="{5DC7390D-1CAF-49E5-8B75-CAB2D19D8729}" srcOrd="17" destOrd="0" presId="urn:microsoft.com/office/officeart/2008/layout/HexagonCluster"/>
    <dgm:cxn modelId="{8BCA91CC-E7A9-4DE6-8D87-7AF989834ABC}" type="presParOf" srcId="{5DC7390D-1CAF-49E5-8B75-CAB2D19D8729}" destId="{8C82A303-2F04-4A52-9800-D69B1C253CD2}" srcOrd="0" destOrd="0" presId="urn:microsoft.com/office/officeart/2008/layout/HexagonCluster"/>
    <dgm:cxn modelId="{DBCA23DF-536F-40A3-81CA-5CCA832E47AD}" type="presParOf" srcId="{62CE9C13-C9CC-4434-A0D8-375DF42CED61}" destId="{78DFD48B-4710-4486-9570-46F3FBCE79B2}" srcOrd="18" destOrd="0" presId="urn:microsoft.com/office/officeart/2008/layout/HexagonCluster"/>
    <dgm:cxn modelId="{972073EA-C6F9-4B8D-B2D8-30D7AA029C7B}" type="presParOf" srcId="{78DFD48B-4710-4486-9570-46F3FBCE79B2}" destId="{85DF9EFC-6DCB-4698-845A-DA96DE9F9FED}" srcOrd="0" destOrd="0" presId="urn:microsoft.com/office/officeart/2008/layout/HexagonCluster"/>
    <dgm:cxn modelId="{DB55329B-96B4-4AFC-97CA-3F74F8EAB9F1}" type="presParOf" srcId="{62CE9C13-C9CC-4434-A0D8-375DF42CED61}" destId="{B58F2914-E841-4E93-8BBF-78D7785131E9}" srcOrd="19" destOrd="0" presId="urn:microsoft.com/office/officeart/2008/layout/HexagonCluster"/>
    <dgm:cxn modelId="{FC9FCB54-3FEA-4A88-8C35-C02BBBE74A07}" type="presParOf" srcId="{B58F2914-E841-4E93-8BBF-78D7785131E9}" destId="{BB71C46A-C166-4F8E-B81F-6FD39A1D8228}" srcOrd="0" destOrd="0" presId="urn:microsoft.com/office/officeart/2008/layout/HexagonCluster"/>
    <dgm:cxn modelId="{4450BBC4-D628-4212-9FD0-7824DE0C1351}" type="presParOf" srcId="{62CE9C13-C9CC-4434-A0D8-375DF42CED61}" destId="{76228D68-41C9-43FE-84F2-7C6A95768BD3}" srcOrd="20" destOrd="0" presId="urn:microsoft.com/office/officeart/2008/layout/HexagonCluster"/>
    <dgm:cxn modelId="{8D3D5E0B-BF15-4873-88FC-6B38794DB9F5}" type="presParOf" srcId="{76228D68-41C9-43FE-84F2-7C6A95768BD3}" destId="{877E98D0-301E-4173-88AA-6E32E9198A49}" srcOrd="0" destOrd="0" presId="urn:microsoft.com/office/officeart/2008/layout/HexagonCluster"/>
    <dgm:cxn modelId="{8E0A074A-EEA7-4A81-A0AE-680CE1E0F2BD}" type="presParOf" srcId="{62CE9C13-C9CC-4434-A0D8-375DF42CED61}" destId="{73435253-C25F-4A5E-9501-6CDD1F7A4045}" srcOrd="21" destOrd="0" presId="urn:microsoft.com/office/officeart/2008/layout/HexagonCluster"/>
    <dgm:cxn modelId="{6B9ADEB3-90B4-4B24-82C6-4696D3C04AFB}" type="presParOf" srcId="{73435253-C25F-4A5E-9501-6CDD1F7A4045}" destId="{DA9BF2E9-506F-4E7C-9AB6-7868DE3424F4}" srcOrd="0" destOrd="0" presId="urn:microsoft.com/office/officeart/2008/layout/HexagonCluster"/>
    <dgm:cxn modelId="{41F470D7-FBE9-49AE-959A-3A15A06D4EFD}" type="presParOf" srcId="{62CE9C13-C9CC-4434-A0D8-375DF42CED61}" destId="{B43B84CC-5290-4395-B77D-7DD3FA9F1E4D}" srcOrd="22" destOrd="0" presId="urn:microsoft.com/office/officeart/2008/layout/HexagonCluster"/>
    <dgm:cxn modelId="{4403B80B-63AE-40C7-8FA1-F2BAFEBD3F18}" type="presParOf" srcId="{B43B84CC-5290-4395-B77D-7DD3FA9F1E4D}" destId="{3CF50FF7-361D-4322-84C9-91FC1DC6F746}" srcOrd="0" destOrd="0" presId="urn:microsoft.com/office/officeart/2008/layout/HexagonCluster"/>
    <dgm:cxn modelId="{06F7264A-EE3B-4E8B-A41B-78C32B4BA9BF}" type="presParOf" srcId="{62CE9C13-C9CC-4434-A0D8-375DF42CED61}" destId="{58A63652-16A5-41A3-BAD3-9E2BE9C3B7B3}" srcOrd="23" destOrd="0" presId="urn:microsoft.com/office/officeart/2008/layout/HexagonCluster"/>
    <dgm:cxn modelId="{38D55C5A-9728-4763-A579-4CDECBFEF3C2}" type="presParOf" srcId="{58A63652-16A5-41A3-BAD3-9E2BE9C3B7B3}" destId="{F05C4F79-3326-42B1-8A50-F369E5AE4DC6}" srcOrd="0" destOrd="0" presId="urn:microsoft.com/office/officeart/2008/layout/HexagonCluster"/>
    <dgm:cxn modelId="{DF146B0E-6A1A-4487-83E8-A217E7F6499D}" type="presParOf" srcId="{62CE9C13-C9CC-4434-A0D8-375DF42CED61}" destId="{C86B712A-B2D2-4C46-9FD8-E4FF7C3B1E77}" srcOrd="24" destOrd="0" presId="urn:microsoft.com/office/officeart/2008/layout/HexagonCluster"/>
    <dgm:cxn modelId="{F63A602F-08C2-4FA0-B698-5F7C6663918F}" type="presParOf" srcId="{C86B712A-B2D2-4C46-9FD8-E4FF7C3B1E77}" destId="{20B4B22B-D4F3-4B56-9B3F-41D63523E8D1}" srcOrd="0" destOrd="0" presId="urn:microsoft.com/office/officeart/2008/layout/HexagonCluster"/>
    <dgm:cxn modelId="{F6D467A9-E25E-4D2B-A7CB-2400BD8D24BB}" type="presParOf" srcId="{62CE9C13-C9CC-4434-A0D8-375DF42CED61}" destId="{22E7F708-B04A-42D3-ACF6-855C476D8B09}" srcOrd="25" destOrd="0" presId="urn:microsoft.com/office/officeart/2008/layout/HexagonCluster"/>
    <dgm:cxn modelId="{45225169-F01B-437E-B1D5-213E5F9E69BC}" type="presParOf" srcId="{22E7F708-B04A-42D3-ACF6-855C476D8B09}" destId="{2946AEC6-98DD-4562-8C27-2D08C0284EF0}" srcOrd="0" destOrd="0" presId="urn:microsoft.com/office/officeart/2008/layout/HexagonCluster"/>
    <dgm:cxn modelId="{2A04DD63-7ADC-41C8-9CB6-AA8CBD15553F}" type="presParOf" srcId="{62CE9C13-C9CC-4434-A0D8-375DF42CED61}" destId="{C8AD1E13-7CE1-478E-89C6-076D17E0504A}" srcOrd="26" destOrd="0" presId="urn:microsoft.com/office/officeart/2008/layout/HexagonCluster"/>
    <dgm:cxn modelId="{E711490C-FF0C-4A84-9E6A-CE7CAC730287}" type="presParOf" srcId="{C8AD1E13-7CE1-478E-89C6-076D17E0504A}" destId="{1524AC72-CB2E-4E3C-91A9-AD275998C534}" srcOrd="0" destOrd="0" presId="urn:microsoft.com/office/officeart/2008/layout/HexagonCluster"/>
    <dgm:cxn modelId="{EF48C4C6-FA6A-4E09-8788-C5D04DA59C5C}" type="presParOf" srcId="{62CE9C13-C9CC-4434-A0D8-375DF42CED61}" destId="{60B5AB4E-8372-4808-B26C-A39281E9A9B9}" srcOrd="27" destOrd="0" presId="urn:microsoft.com/office/officeart/2008/layout/HexagonCluster"/>
    <dgm:cxn modelId="{C1A22B66-D571-477A-A4DE-FBB8900967FB}" type="presParOf" srcId="{60B5AB4E-8372-4808-B26C-A39281E9A9B9}" destId="{D9398AD7-F32B-4DAB-884E-29B18FE92CAA}" srcOrd="0" destOrd="0" presId="urn:microsoft.com/office/officeart/2008/layout/HexagonCluster"/>
    <dgm:cxn modelId="{3A92C7D1-1D65-47FF-A76D-37BE7F5C592F}" type="presParOf" srcId="{62CE9C13-C9CC-4434-A0D8-375DF42CED61}" destId="{B5041A09-BA79-4BCD-8C7F-975F711050D3}" srcOrd="28" destOrd="0" presId="urn:microsoft.com/office/officeart/2008/layout/HexagonCluster"/>
    <dgm:cxn modelId="{035C4C9D-AE3A-468D-863E-7C5FBCF820BC}" type="presParOf" srcId="{B5041A09-BA79-4BCD-8C7F-975F711050D3}" destId="{FFFEF497-C941-4C7A-B092-E60201B8A936}" srcOrd="0" destOrd="0" presId="urn:microsoft.com/office/officeart/2008/layout/HexagonCluster"/>
    <dgm:cxn modelId="{AD91F900-12AC-45A4-A61C-1EE3C61EB4DF}" type="presParOf" srcId="{62CE9C13-C9CC-4434-A0D8-375DF42CED61}" destId="{B94C7ABF-51A7-4143-9A51-F50347D22172}" srcOrd="29" destOrd="0" presId="urn:microsoft.com/office/officeart/2008/layout/HexagonCluster"/>
    <dgm:cxn modelId="{77C91E75-97B3-4278-B1D1-49E46B501474}" type="presParOf" srcId="{B94C7ABF-51A7-4143-9A51-F50347D22172}" destId="{5FB3CB0B-0D63-4A4E-9062-81FB599FC7A1}" srcOrd="0" destOrd="0" presId="urn:microsoft.com/office/officeart/2008/layout/HexagonCluster"/>
    <dgm:cxn modelId="{DFC205D9-DC07-4217-A630-C3B1B0D0F60D}" type="presParOf" srcId="{62CE9C13-C9CC-4434-A0D8-375DF42CED61}" destId="{501D4005-E22F-4773-A9BF-6C49C91F0F3E}" srcOrd="30" destOrd="0" presId="urn:microsoft.com/office/officeart/2008/layout/HexagonCluster"/>
    <dgm:cxn modelId="{EBEE9B82-C8C1-471D-8A04-294BD8E51A4C}" type="presParOf" srcId="{501D4005-E22F-4773-A9BF-6C49C91F0F3E}" destId="{9EAF7D0E-6AE8-4495-8EC7-ECFCA2BEDA51}" srcOrd="0" destOrd="0" presId="urn:microsoft.com/office/officeart/2008/layout/HexagonCluster"/>
    <dgm:cxn modelId="{973DACE3-053D-456F-B74D-7D3BAFFEDA77}" type="presParOf" srcId="{62CE9C13-C9CC-4434-A0D8-375DF42CED61}" destId="{ABE3269F-4D93-4471-9726-777AB43583A3}" srcOrd="31" destOrd="0" presId="urn:microsoft.com/office/officeart/2008/layout/HexagonCluster"/>
    <dgm:cxn modelId="{F067AAAC-2793-461B-B61E-CA50EF9E481A}" type="presParOf" srcId="{ABE3269F-4D93-4471-9726-777AB43583A3}" destId="{76C337FD-C046-436A-982B-A09BFFD26D2D}" srcOrd="0" destOrd="0" presId="urn:microsoft.com/office/officeart/2008/layout/HexagonCluster"/>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3AE6A89-91E3-44AF-8AC4-470692D3A2A8}" type="doc">
      <dgm:prSet loTypeId="urn:microsoft.com/office/officeart/2005/8/layout/rings+Icon" loCatId="relationship" qsTypeId="urn:microsoft.com/office/officeart/2005/8/quickstyle/simple1" qsCatId="simple" csTypeId="urn:microsoft.com/office/officeart/2005/8/colors/colorful1" csCatId="colorful" phldr="1"/>
      <dgm:spPr/>
      <dgm:t>
        <a:bodyPr/>
        <a:lstStyle/>
        <a:p>
          <a:endParaRPr lang="en-US"/>
        </a:p>
      </dgm:t>
    </dgm:pt>
    <dgm:pt modelId="{79A9B317-31CC-46D5-80AB-239C22816217}">
      <dgm:prSet phldrT="[Text]"/>
      <dgm:spPr/>
      <dgm:t>
        <a:bodyPr/>
        <a:lstStyle/>
        <a:p>
          <a:r>
            <a:rPr lang="en-US"/>
            <a:t>Family Members</a:t>
          </a:r>
        </a:p>
      </dgm:t>
    </dgm:pt>
    <dgm:pt modelId="{B908486D-D342-4422-832C-FB9107A2FC9C}" type="parTrans" cxnId="{2A9E6B8E-735C-44B2-ACC6-C7F85BE6550F}">
      <dgm:prSet/>
      <dgm:spPr/>
      <dgm:t>
        <a:bodyPr/>
        <a:lstStyle/>
        <a:p>
          <a:endParaRPr lang="en-US"/>
        </a:p>
      </dgm:t>
    </dgm:pt>
    <dgm:pt modelId="{02F7AA86-239F-4220-84DD-5A756CBC3E6F}" type="sibTrans" cxnId="{2A9E6B8E-735C-44B2-ACC6-C7F85BE6550F}">
      <dgm:prSet/>
      <dgm:spPr/>
      <dgm:t>
        <a:bodyPr/>
        <a:lstStyle/>
        <a:p>
          <a:endParaRPr lang="en-US"/>
        </a:p>
      </dgm:t>
    </dgm:pt>
    <dgm:pt modelId="{11E52A4D-CEAB-46D8-BB3C-71CBBB62491E}">
      <dgm:prSet phldrT="[Text]"/>
      <dgm:spPr/>
      <dgm:t>
        <a:bodyPr/>
        <a:lstStyle/>
        <a:p>
          <a:r>
            <a:rPr lang="en-US"/>
            <a:t>Business Owners</a:t>
          </a:r>
        </a:p>
      </dgm:t>
    </dgm:pt>
    <dgm:pt modelId="{18A7FC49-9D60-4F62-8645-2D67DED353D5}" type="parTrans" cxnId="{99AA6F68-2B9C-4F27-9C48-2BA51F5446E9}">
      <dgm:prSet/>
      <dgm:spPr/>
      <dgm:t>
        <a:bodyPr/>
        <a:lstStyle/>
        <a:p>
          <a:endParaRPr lang="en-US"/>
        </a:p>
      </dgm:t>
    </dgm:pt>
    <dgm:pt modelId="{5D1B96ED-268F-401A-83A2-D53A64F1B692}" type="sibTrans" cxnId="{99AA6F68-2B9C-4F27-9C48-2BA51F5446E9}">
      <dgm:prSet/>
      <dgm:spPr/>
      <dgm:t>
        <a:bodyPr/>
        <a:lstStyle/>
        <a:p>
          <a:endParaRPr lang="en-US"/>
        </a:p>
      </dgm:t>
    </dgm:pt>
    <dgm:pt modelId="{499F03C9-FF47-425C-8D40-4CF99C450AC4}">
      <dgm:prSet phldrT="[Text]"/>
      <dgm:spPr/>
      <dgm:t>
        <a:bodyPr/>
        <a:lstStyle/>
        <a:p>
          <a:r>
            <a:rPr lang="en-US"/>
            <a:t>Organized Criminal Groups</a:t>
          </a:r>
        </a:p>
      </dgm:t>
    </dgm:pt>
    <dgm:pt modelId="{F6F98914-A00D-4283-8DB1-D59198CBEC37}" type="parTrans" cxnId="{33310CF4-1847-4167-AD98-B808C1B70C31}">
      <dgm:prSet/>
      <dgm:spPr/>
      <dgm:t>
        <a:bodyPr/>
        <a:lstStyle/>
        <a:p>
          <a:endParaRPr lang="en-US"/>
        </a:p>
      </dgm:t>
    </dgm:pt>
    <dgm:pt modelId="{4FF918A6-B772-4ECA-A074-1B448B95F20D}" type="sibTrans" cxnId="{33310CF4-1847-4167-AD98-B808C1B70C31}">
      <dgm:prSet/>
      <dgm:spPr/>
      <dgm:t>
        <a:bodyPr/>
        <a:lstStyle/>
        <a:p>
          <a:endParaRPr lang="en-US"/>
        </a:p>
      </dgm:t>
    </dgm:pt>
    <dgm:pt modelId="{2167A05C-4CCD-4CED-9204-86D1D7C848BB}">
      <dgm:prSet/>
      <dgm:spPr/>
      <dgm:t>
        <a:bodyPr/>
        <a:lstStyle/>
        <a:p>
          <a:r>
            <a:rPr lang="en-US" dirty="0"/>
            <a:t>Labor Contractors</a:t>
          </a:r>
        </a:p>
      </dgm:t>
    </dgm:pt>
    <dgm:pt modelId="{CBF632B7-8282-4BF7-AFA7-AF87233D96D1}" type="parTrans" cxnId="{352DBF41-4487-4A86-889D-BBBE7392DDD0}">
      <dgm:prSet/>
      <dgm:spPr/>
      <dgm:t>
        <a:bodyPr/>
        <a:lstStyle/>
        <a:p>
          <a:endParaRPr lang="en-US"/>
        </a:p>
      </dgm:t>
    </dgm:pt>
    <dgm:pt modelId="{B0484B8B-2FF1-43CC-9C57-6B2ED08934A5}" type="sibTrans" cxnId="{352DBF41-4487-4A86-889D-BBBE7392DDD0}">
      <dgm:prSet/>
      <dgm:spPr/>
      <dgm:t>
        <a:bodyPr/>
        <a:lstStyle/>
        <a:p>
          <a:endParaRPr lang="en-US"/>
        </a:p>
      </dgm:t>
    </dgm:pt>
    <dgm:pt modelId="{6534B64D-59B0-4507-A202-C1C407E9CFF3}">
      <dgm:prSet/>
      <dgm:spPr/>
      <dgm:t>
        <a:bodyPr/>
        <a:lstStyle/>
        <a:p>
          <a:r>
            <a:rPr lang="en-US"/>
            <a:t>Recruiting Companies</a:t>
          </a:r>
        </a:p>
      </dgm:t>
    </dgm:pt>
    <dgm:pt modelId="{D48CAF3B-3BBC-4701-8861-393FE28FA00A}" type="parTrans" cxnId="{9BC8B7A3-1328-4625-81C8-592A6F18D157}">
      <dgm:prSet/>
      <dgm:spPr/>
      <dgm:t>
        <a:bodyPr/>
        <a:lstStyle/>
        <a:p>
          <a:endParaRPr lang="en-US"/>
        </a:p>
      </dgm:t>
    </dgm:pt>
    <dgm:pt modelId="{E98F11AC-AA3A-42D7-83FC-AF82B04A9EF7}" type="sibTrans" cxnId="{9BC8B7A3-1328-4625-81C8-592A6F18D157}">
      <dgm:prSet/>
      <dgm:spPr/>
      <dgm:t>
        <a:bodyPr/>
        <a:lstStyle/>
        <a:p>
          <a:endParaRPr lang="en-US"/>
        </a:p>
      </dgm:t>
    </dgm:pt>
    <dgm:pt modelId="{BEBCAE50-66C4-4462-A235-E9C06E5F3159}">
      <dgm:prSet/>
      <dgm:spPr/>
      <dgm:t>
        <a:bodyPr/>
        <a:lstStyle/>
        <a:p>
          <a:r>
            <a:rPr lang="en-US" dirty="0"/>
            <a:t>Government Officials</a:t>
          </a:r>
        </a:p>
      </dgm:t>
    </dgm:pt>
    <dgm:pt modelId="{04688104-4512-4EAA-8859-0ECA5E8D3C40}" type="parTrans" cxnId="{662A5492-455E-49DB-B2D3-C24E307434FE}">
      <dgm:prSet/>
      <dgm:spPr/>
      <dgm:t>
        <a:bodyPr/>
        <a:lstStyle/>
        <a:p>
          <a:endParaRPr lang="en-US"/>
        </a:p>
      </dgm:t>
    </dgm:pt>
    <dgm:pt modelId="{1AD202C5-4A88-43E2-8031-BFCD46BBE04E}" type="sibTrans" cxnId="{662A5492-455E-49DB-B2D3-C24E307434FE}">
      <dgm:prSet/>
      <dgm:spPr/>
      <dgm:t>
        <a:bodyPr/>
        <a:lstStyle/>
        <a:p>
          <a:endParaRPr lang="en-US"/>
        </a:p>
      </dgm:t>
    </dgm:pt>
    <dgm:pt modelId="{20826DB0-0540-4407-B1FF-144F844CB46C}">
      <dgm:prSet/>
      <dgm:spPr/>
      <dgm:t>
        <a:bodyPr/>
        <a:lstStyle/>
        <a:p>
          <a:r>
            <a:rPr lang="en-US"/>
            <a:t>Neighbors, Friends,</a:t>
          </a:r>
        </a:p>
        <a:p>
          <a:r>
            <a:rPr lang="en-US"/>
            <a:t>Boyfriends</a:t>
          </a:r>
        </a:p>
      </dgm:t>
    </dgm:pt>
    <dgm:pt modelId="{2AF5CCB4-93BA-40F5-B3EE-A601DBE9DAF5}" type="parTrans" cxnId="{E035AEEB-3C17-4AEA-9D85-E6436B0DBFCC}">
      <dgm:prSet/>
      <dgm:spPr/>
      <dgm:t>
        <a:bodyPr/>
        <a:lstStyle/>
        <a:p>
          <a:endParaRPr lang="en-US"/>
        </a:p>
      </dgm:t>
    </dgm:pt>
    <dgm:pt modelId="{A3C6CE5B-9C85-46F0-B59B-15F7B981C0DF}" type="sibTrans" cxnId="{E035AEEB-3C17-4AEA-9D85-E6436B0DBFCC}">
      <dgm:prSet/>
      <dgm:spPr/>
      <dgm:t>
        <a:bodyPr/>
        <a:lstStyle/>
        <a:p>
          <a:endParaRPr lang="en-US"/>
        </a:p>
      </dgm:t>
    </dgm:pt>
    <dgm:pt modelId="{1AE492E7-1812-483D-BEA4-F531408FC84E}" type="pres">
      <dgm:prSet presAssocID="{13AE6A89-91E3-44AF-8AC4-470692D3A2A8}" presName="Name0" presStyleCnt="0">
        <dgm:presLayoutVars>
          <dgm:chMax val="7"/>
          <dgm:dir/>
          <dgm:resizeHandles val="exact"/>
        </dgm:presLayoutVars>
      </dgm:prSet>
      <dgm:spPr/>
    </dgm:pt>
    <dgm:pt modelId="{DF133FA2-3BA2-4A0E-A059-EE0E289D966B}" type="pres">
      <dgm:prSet presAssocID="{13AE6A89-91E3-44AF-8AC4-470692D3A2A8}" presName="ellipse1" presStyleLbl="vennNode1" presStyleIdx="0" presStyleCnt="7" custLinFactNeighborX="79111" custLinFactNeighborY="-14306">
        <dgm:presLayoutVars>
          <dgm:bulletEnabled val="1"/>
        </dgm:presLayoutVars>
      </dgm:prSet>
      <dgm:spPr/>
    </dgm:pt>
    <dgm:pt modelId="{19F5387F-3A71-4849-BA3A-53E6135C6973}" type="pres">
      <dgm:prSet presAssocID="{13AE6A89-91E3-44AF-8AC4-470692D3A2A8}" presName="ellipse2" presStyleLbl="vennNode1" presStyleIdx="1" presStyleCnt="7" custLinFactNeighborX="26089" custLinFactNeighborY="-5891">
        <dgm:presLayoutVars>
          <dgm:bulletEnabled val="1"/>
        </dgm:presLayoutVars>
      </dgm:prSet>
      <dgm:spPr/>
    </dgm:pt>
    <dgm:pt modelId="{66F49C85-1458-4F90-8B95-845A28A81BAC}" type="pres">
      <dgm:prSet presAssocID="{13AE6A89-91E3-44AF-8AC4-470692D3A2A8}" presName="ellipse3" presStyleLbl="vennNode1" presStyleIdx="2" presStyleCnt="7" custLinFactNeighborX="49654" custLinFactNeighborY="-50495">
        <dgm:presLayoutVars>
          <dgm:bulletEnabled val="1"/>
        </dgm:presLayoutVars>
      </dgm:prSet>
      <dgm:spPr/>
    </dgm:pt>
    <dgm:pt modelId="{FFEB61F5-7CC0-419B-997D-110644CBC11D}" type="pres">
      <dgm:prSet presAssocID="{13AE6A89-91E3-44AF-8AC4-470692D3A2A8}" presName="ellipse4" presStyleLbl="vennNode1" presStyleIdx="3" presStyleCnt="7" custLinFactNeighborX="-4208" custLinFactNeighborY="-47970">
        <dgm:presLayoutVars>
          <dgm:bulletEnabled val="1"/>
        </dgm:presLayoutVars>
      </dgm:prSet>
      <dgm:spPr/>
    </dgm:pt>
    <dgm:pt modelId="{923A0CEB-6AEB-4865-B0A6-F1C65DC0C933}" type="pres">
      <dgm:prSet presAssocID="{13AE6A89-91E3-44AF-8AC4-470692D3A2A8}" presName="ellipse5" presStyleLbl="vennNode1" presStyleIdx="4" presStyleCnt="7" custLinFactNeighborX="20199" custLinFactNeighborY="-6733">
        <dgm:presLayoutVars>
          <dgm:bulletEnabled val="1"/>
        </dgm:presLayoutVars>
      </dgm:prSet>
      <dgm:spPr/>
    </dgm:pt>
    <dgm:pt modelId="{0098EECC-2176-45DE-B70B-3D5DF54434D4}" type="pres">
      <dgm:prSet presAssocID="{13AE6A89-91E3-44AF-8AC4-470692D3A2A8}" presName="ellipse6" presStyleLbl="vennNode1" presStyleIdx="5" presStyleCnt="7" custLinFactNeighborX="-34505" custLinFactNeighborY="2524">
        <dgm:presLayoutVars>
          <dgm:bulletEnabled val="1"/>
        </dgm:presLayoutVars>
      </dgm:prSet>
      <dgm:spPr/>
    </dgm:pt>
    <dgm:pt modelId="{19B61EEA-2ADC-400D-A937-11E375ACED5A}" type="pres">
      <dgm:prSet presAssocID="{13AE6A89-91E3-44AF-8AC4-470692D3A2A8}" presName="ellipse7" presStyleLbl="vennNode1" presStyleIdx="6" presStyleCnt="7" custLinFactX="-57499" custLinFactY="8821" custLinFactNeighborX="-100000" custLinFactNeighborY="100000">
        <dgm:presLayoutVars>
          <dgm:bulletEnabled val="1"/>
        </dgm:presLayoutVars>
      </dgm:prSet>
      <dgm:spPr/>
    </dgm:pt>
  </dgm:ptLst>
  <dgm:cxnLst>
    <dgm:cxn modelId="{66C18A18-B893-471A-BDC7-83EA478E7E1C}" type="presOf" srcId="{BEBCAE50-66C4-4462-A235-E9C06E5F3159}" destId="{FFEB61F5-7CC0-419B-997D-110644CBC11D}" srcOrd="0" destOrd="0" presId="urn:microsoft.com/office/officeart/2005/8/layout/rings+Icon"/>
    <dgm:cxn modelId="{A002521F-971A-41B6-BF5E-7AB4CCB3A317}" type="presOf" srcId="{79A9B317-31CC-46D5-80AB-239C22816217}" destId="{DF133FA2-3BA2-4A0E-A059-EE0E289D966B}" srcOrd="0" destOrd="0" presId="urn:microsoft.com/office/officeart/2005/8/layout/rings+Icon"/>
    <dgm:cxn modelId="{84A81236-7B5B-49D3-BCB4-0C8BE7CBF75C}" type="presOf" srcId="{2167A05C-4CCD-4CED-9204-86D1D7C848BB}" destId="{66F49C85-1458-4F90-8B95-845A28A81BAC}" srcOrd="0" destOrd="0" presId="urn:microsoft.com/office/officeart/2005/8/layout/rings+Icon"/>
    <dgm:cxn modelId="{352DBF41-4487-4A86-889D-BBBE7392DDD0}" srcId="{13AE6A89-91E3-44AF-8AC4-470692D3A2A8}" destId="{2167A05C-4CCD-4CED-9204-86D1D7C848BB}" srcOrd="2" destOrd="0" parTransId="{CBF632B7-8282-4BF7-AFA7-AF87233D96D1}" sibTransId="{B0484B8B-2FF1-43CC-9C57-6B2ED08934A5}"/>
    <dgm:cxn modelId="{99AA6F68-2B9C-4F27-9C48-2BA51F5446E9}" srcId="{13AE6A89-91E3-44AF-8AC4-470692D3A2A8}" destId="{11E52A4D-CEAB-46D8-BB3C-71CBBB62491E}" srcOrd="4" destOrd="0" parTransId="{18A7FC49-9D60-4F62-8645-2D67DED353D5}" sibTransId="{5D1B96ED-268F-401A-83A2-D53A64F1B692}"/>
    <dgm:cxn modelId="{904ABD54-0BEE-4F22-95E2-301F088DA8D5}" type="presOf" srcId="{6534B64D-59B0-4507-A202-C1C407E9CFF3}" destId="{19F5387F-3A71-4849-BA3A-53E6135C6973}" srcOrd="0" destOrd="0" presId="urn:microsoft.com/office/officeart/2005/8/layout/rings+Icon"/>
    <dgm:cxn modelId="{6711657B-9CC5-4D1F-B80A-637D2298A38F}" type="presOf" srcId="{11E52A4D-CEAB-46D8-BB3C-71CBBB62491E}" destId="{923A0CEB-6AEB-4865-B0A6-F1C65DC0C933}" srcOrd="0" destOrd="0" presId="urn:microsoft.com/office/officeart/2005/8/layout/rings+Icon"/>
    <dgm:cxn modelId="{2A9E6B8E-735C-44B2-ACC6-C7F85BE6550F}" srcId="{13AE6A89-91E3-44AF-8AC4-470692D3A2A8}" destId="{79A9B317-31CC-46D5-80AB-239C22816217}" srcOrd="0" destOrd="0" parTransId="{B908486D-D342-4422-832C-FB9107A2FC9C}" sibTransId="{02F7AA86-239F-4220-84DD-5A756CBC3E6F}"/>
    <dgm:cxn modelId="{662A5492-455E-49DB-B2D3-C24E307434FE}" srcId="{13AE6A89-91E3-44AF-8AC4-470692D3A2A8}" destId="{BEBCAE50-66C4-4462-A235-E9C06E5F3159}" srcOrd="3" destOrd="0" parTransId="{04688104-4512-4EAA-8859-0ECA5E8D3C40}" sibTransId="{1AD202C5-4A88-43E2-8031-BFCD46BBE04E}"/>
    <dgm:cxn modelId="{C63AFF97-0E7B-4F98-8900-51D95D69F06A}" type="presOf" srcId="{13AE6A89-91E3-44AF-8AC4-470692D3A2A8}" destId="{1AE492E7-1812-483D-BEA4-F531408FC84E}" srcOrd="0" destOrd="0" presId="urn:microsoft.com/office/officeart/2005/8/layout/rings+Icon"/>
    <dgm:cxn modelId="{9BC8B7A3-1328-4625-81C8-592A6F18D157}" srcId="{13AE6A89-91E3-44AF-8AC4-470692D3A2A8}" destId="{6534B64D-59B0-4507-A202-C1C407E9CFF3}" srcOrd="1" destOrd="0" parTransId="{D48CAF3B-3BBC-4701-8861-393FE28FA00A}" sibTransId="{E98F11AC-AA3A-42D7-83FC-AF82B04A9EF7}"/>
    <dgm:cxn modelId="{083041AA-B303-41D7-BB42-99B648049F6B}" type="presOf" srcId="{20826DB0-0540-4407-B1FF-144F844CB46C}" destId="{19B61EEA-2ADC-400D-A937-11E375ACED5A}" srcOrd="0" destOrd="0" presId="urn:microsoft.com/office/officeart/2005/8/layout/rings+Icon"/>
    <dgm:cxn modelId="{E035AEEB-3C17-4AEA-9D85-E6436B0DBFCC}" srcId="{13AE6A89-91E3-44AF-8AC4-470692D3A2A8}" destId="{20826DB0-0540-4407-B1FF-144F844CB46C}" srcOrd="6" destOrd="0" parTransId="{2AF5CCB4-93BA-40F5-B3EE-A601DBE9DAF5}" sibTransId="{A3C6CE5B-9C85-46F0-B59B-15F7B981C0DF}"/>
    <dgm:cxn modelId="{33310CF4-1847-4167-AD98-B808C1B70C31}" srcId="{13AE6A89-91E3-44AF-8AC4-470692D3A2A8}" destId="{499F03C9-FF47-425C-8D40-4CF99C450AC4}" srcOrd="5" destOrd="0" parTransId="{F6F98914-A00D-4283-8DB1-D59198CBEC37}" sibTransId="{4FF918A6-B772-4ECA-A074-1B448B95F20D}"/>
    <dgm:cxn modelId="{443480F4-0486-4B72-AB7B-B6131E0121D3}" type="presOf" srcId="{499F03C9-FF47-425C-8D40-4CF99C450AC4}" destId="{0098EECC-2176-45DE-B70B-3D5DF54434D4}" srcOrd="0" destOrd="0" presId="urn:microsoft.com/office/officeart/2005/8/layout/rings+Icon"/>
    <dgm:cxn modelId="{40136B4E-4222-4C19-907D-B697E624F09F}" type="presParOf" srcId="{1AE492E7-1812-483D-BEA4-F531408FC84E}" destId="{DF133FA2-3BA2-4A0E-A059-EE0E289D966B}" srcOrd="0" destOrd="0" presId="urn:microsoft.com/office/officeart/2005/8/layout/rings+Icon"/>
    <dgm:cxn modelId="{0DFAF2FA-23B4-457C-8DB3-CC6EDF43BA99}" type="presParOf" srcId="{1AE492E7-1812-483D-BEA4-F531408FC84E}" destId="{19F5387F-3A71-4849-BA3A-53E6135C6973}" srcOrd="1" destOrd="0" presId="urn:microsoft.com/office/officeart/2005/8/layout/rings+Icon"/>
    <dgm:cxn modelId="{32E9E897-CA74-479E-BB71-C1EB72956279}" type="presParOf" srcId="{1AE492E7-1812-483D-BEA4-F531408FC84E}" destId="{66F49C85-1458-4F90-8B95-845A28A81BAC}" srcOrd="2" destOrd="0" presId="urn:microsoft.com/office/officeart/2005/8/layout/rings+Icon"/>
    <dgm:cxn modelId="{CA03501E-9E6C-4691-9D08-6AD1D9A61677}" type="presParOf" srcId="{1AE492E7-1812-483D-BEA4-F531408FC84E}" destId="{FFEB61F5-7CC0-419B-997D-110644CBC11D}" srcOrd="3" destOrd="0" presId="urn:microsoft.com/office/officeart/2005/8/layout/rings+Icon"/>
    <dgm:cxn modelId="{E9314AE3-604D-479A-A8DD-38F844B41DBA}" type="presParOf" srcId="{1AE492E7-1812-483D-BEA4-F531408FC84E}" destId="{923A0CEB-6AEB-4865-B0A6-F1C65DC0C933}" srcOrd="4" destOrd="0" presId="urn:microsoft.com/office/officeart/2005/8/layout/rings+Icon"/>
    <dgm:cxn modelId="{952D937E-A938-42A3-B0D9-8BC312D50D16}" type="presParOf" srcId="{1AE492E7-1812-483D-BEA4-F531408FC84E}" destId="{0098EECC-2176-45DE-B70B-3D5DF54434D4}" srcOrd="5" destOrd="0" presId="urn:microsoft.com/office/officeart/2005/8/layout/rings+Icon"/>
    <dgm:cxn modelId="{9A5A88D6-5D9C-4DB3-A3DF-2674847E09FB}" type="presParOf" srcId="{1AE492E7-1812-483D-BEA4-F531408FC84E}" destId="{19B61EEA-2ADC-400D-A937-11E375ACED5A}" srcOrd="6" destOrd="0" presId="urn:microsoft.com/office/officeart/2005/8/layout/rings+Icon"/>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831B835-67D3-47B9-A0C1-91EC6AB809EC}"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341E33E2-6F45-4BF3-A824-1DDBD840F6B5}">
      <dgm:prSet phldrT="[Text]" custT="1"/>
      <dgm:spPr>
        <a:solidFill>
          <a:schemeClr val="accent1">
            <a:lumMod val="75000"/>
          </a:schemeClr>
        </a:solidFill>
        <a:ln>
          <a:solidFill>
            <a:schemeClr val="accent1">
              <a:lumMod val="75000"/>
            </a:schemeClr>
          </a:solidFill>
        </a:ln>
      </dgm:spPr>
      <dgm:t>
        <a:bodyPr/>
        <a:lstStyle/>
        <a:p>
          <a:r>
            <a:rPr lang="en-US" sz="2400" dirty="0"/>
            <a:t>Pay is too good to be true</a:t>
          </a:r>
        </a:p>
      </dgm:t>
    </dgm:pt>
    <dgm:pt modelId="{431ADDBB-FADE-45B4-8B0E-C62CDFA2E058}" type="parTrans" cxnId="{0F26F27B-1FFC-42AF-A5B3-D7A6D03ABFD8}">
      <dgm:prSet/>
      <dgm:spPr/>
      <dgm:t>
        <a:bodyPr/>
        <a:lstStyle/>
        <a:p>
          <a:endParaRPr lang="en-US"/>
        </a:p>
      </dgm:t>
    </dgm:pt>
    <dgm:pt modelId="{6901C301-6E55-4725-8F78-28DAEA1513ED}" type="sibTrans" cxnId="{0F26F27B-1FFC-42AF-A5B3-D7A6D03ABFD8}">
      <dgm:prSet/>
      <dgm:spPr/>
      <dgm:t>
        <a:bodyPr/>
        <a:lstStyle/>
        <a:p>
          <a:endParaRPr lang="en-US"/>
        </a:p>
      </dgm:t>
    </dgm:pt>
    <dgm:pt modelId="{D8FC9FF6-11FA-47D3-A9B8-76EDC6DD04D3}">
      <dgm:prSet phldrT="[Text]" custT="1"/>
      <dgm:spPr>
        <a:solidFill>
          <a:schemeClr val="accent1">
            <a:lumMod val="75000"/>
          </a:schemeClr>
        </a:solidFill>
        <a:ln>
          <a:solidFill>
            <a:schemeClr val="accent1">
              <a:lumMod val="75000"/>
            </a:schemeClr>
          </a:solidFill>
        </a:ln>
      </dgm:spPr>
      <dgm:t>
        <a:bodyPr/>
        <a:lstStyle/>
        <a:p>
          <a:r>
            <a:rPr lang="en-US" sz="2200" kern="1200" dirty="0">
              <a:solidFill>
                <a:prstClr val="white"/>
              </a:solidFill>
              <a:latin typeface="Calibri" panose="020F0502020204030204"/>
              <a:ea typeface="+mn-ea"/>
              <a:cs typeface="+mn-cs"/>
            </a:rPr>
            <a:t>Living at Work Site</a:t>
          </a:r>
        </a:p>
      </dgm:t>
    </dgm:pt>
    <dgm:pt modelId="{5B4628CB-D4DA-4056-AFF6-8A73F330676C}" type="parTrans" cxnId="{2919204C-1059-44B2-A5D9-4761448B16B2}">
      <dgm:prSet/>
      <dgm:spPr/>
      <dgm:t>
        <a:bodyPr/>
        <a:lstStyle/>
        <a:p>
          <a:endParaRPr lang="en-US"/>
        </a:p>
      </dgm:t>
    </dgm:pt>
    <dgm:pt modelId="{BE88596B-FAFB-4387-9885-2888F17DC8AF}" type="sibTrans" cxnId="{2919204C-1059-44B2-A5D9-4761448B16B2}">
      <dgm:prSet/>
      <dgm:spPr/>
      <dgm:t>
        <a:bodyPr/>
        <a:lstStyle/>
        <a:p>
          <a:endParaRPr lang="en-US"/>
        </a:p>
      </dgm:t>
    </dgm:pt>
    <dgm:pt modelId="{8F11EB19-695B-412B-B789-36748A7260C7}">
      <dgm:prSet custT="1"/>
      <dgm:spPr>
        <a:solidFill>
          <a:schemeClr val="accent1">
            <a:lumMod val="75000"/>
          </a:schemeClr>
        </a:solidFill>
      </dgm:spPr>
      <dgm:t>
        <a:bodyPr/>
        <a:lstStyle/>
        <a:p>
          <a:r>
            <a:rPr lang="en-US" sz="2400" dirty="0"/>
            <a:t>Missing Information </a:t>
          </a:r>
        </a:p>
      </dgm:t>
    </dgm:pt>
    <dgm:pt modelId="{9E59A2B4-BDD5-4538-92E3-F3A6C059284F}" type="parTrans" cxnId="{E42328AE-45DD-4DFC-A31E-EA5FFC3FF59A}">
      <dgm:prSet/>
      <dgm:spPr/>
      <dgm:t>
        <a:bodyPr/>
        <a:lstStyle/>
        <a:p>
          <a:endParaRPr lang="en-US"/>
        </a:p>
      </dgm:t>
    </dgm:pt>
    <dgm:pt modelId="{57FF2CB1-1463-4DA8-AC76-4BA385AB8CA0}" type="sibTrans" cxnId="{E42328AE-45DD-4DFC-A31E-EA5FFC3FF59A}">
      <dgm:prSet/>
      <dgm:spPr>
        <a:ln>
          <a:solidFill>
            <a:schemeClr val="accent1">
              <a:lumMod val="75000"/>
            </a:schemeClr>
          </a:solidFill>
        </a:ln>
      </dgm:spPr>
      <dgm:t>
        <a:bodyPr/>
        <a:lstStyle/>
        <a:p>
          <a:endParaRPr lang="en-US"/>
        </a:p>
      </dgm:t>
    </dgm:pt>
    <dgm:pt modelId="{A30AC694-4094-44E1-AC58-5134B99D8033}">
      <dgm:prSet phldrT="[Text]" custT="1"/>
      <dgm:spPr>
        <a:solidFill>
          <a:schemeClr val="accent1">
            <a:lumMod val="75000"/>
          </a:schemeClr>
        </a:solidFill>
        <a:ln>
          <a:solidFill>
            <a:schemeClr val="accent1">
              <a:lumMod val="75000"/>
            </a:schemeClr>
          </a:solidFill>
        </a:ln>
      </dgm:spPr>
      <dgm:t>
        <a:bodyPr/>
        <a:lstStyle/>
        <a:p>
          <a:endParaRPr lang="en-US" sz="1100" kern="1200" dirty="0"/>
        </a:p>
        <a:p>
          <a:r>
            <a:rPr lang="en-US" sz="2200" kern="1200" dirty="0">
              <a:solidFill>
                <a:prstClr val="white"/>
              </a:solidFill>
              <a:latin typeface="Calibri" panose="020F0502020204030204"/>
              <a:ea typeface="+mn-ea"/>
              <a:cs typeface="+mn-cs"/>
            </a:rPr>
            <a:t>    Offer to fix your documents</a:t>
          </a:r>
        </a:p>
        <a:p>
          <a:endParaRPr lang="en-US" sz="1100" kern="1200" dirty="0">
            <a:solidFill>
              <a:prstClr val="white"/>
            </a:solidFill>
            <a:latin typeface="Calibri" panose="020F0502020204030204"/>
            <a:ea typeface="+mn-ea"/>
            <a:cs typeface="+mn-cs"/>
          </a:endParaRPr>
        </a:p>
      </dgm:t>
    </dgm:pt>
    <dgm:pt modelId="{4533F9E1-FB88-4E95-B2EE-49A3F98038CF}" type="parTrans" cxnId="{6346A08D-FA13-4A78-944D-3ED14E794ED0}">
      <dgm:prSet/>
      <dgm:spPr/>
      <dgm:t>
        <a:bodyPr/>
        <a:lstStyle/>
        <a:p>
          <a:endParaRPr lang="en-US"/>
        </a:p>
      </dgm:t>
    </dgm:pt>
    <dgm:pt modelId="{13631507-EE34-460A-A353-BE432D7BC7A4}" type="sibTrans" cxnId="{6346A08D-FA13-4A78-944D-3ED14E794ED0}">
      <dgm:prSet/>
      <dgm:spPr/>
      <dgm:t>
        <a:bodyPr/>
        <a:lstStyle/>
        <a:p>
          <a:endParaRPr lang="en-US"/>
        </a:p>
      </dgm:t>
    </dgm:pt>
    <dgm:pt modelId="{67EB77FD-A8A7-4F83-82FC-33F1EACD90B0}" type="pres">
      <dgm:prSet presAssocID="{9831B835-67D3-47B9-A0C1-91EC6AB809EC}" presName="Name0" presStyleCnt="0">
        <dgm:presLayoutVars>
          <dgm:chMax val="7"/>
          <dgm:chPref val="7"/>
          <dgm:dir/>
        </dgm:presLayoutVars>
      </dgm:prSet>
      <dgm:spPr/>
    </dgm:pt>
    <dgm:pt modelId="{101BCEDD-8BB9-44A8-AA88-D02CD58C5628}" type="pres">
      <dgm:prSet presAssocID="{9831B835-67D3-47B9-A0C1-91EC6AB809EC}" presName="Name1" presStyleCnt="0"/>
      <dgm:spPr/>
    </dgm:pt>
    <dgm:pt modelId="{74E2B28E-3BF7-4F1D-BB86-C64DF25E2C0E}" type="pres">
      <dgm:prSet presAssocID="{9831B835-67D3-47B9-A0C1-91EC6AB809EC}" presName="cycle" presStyleCnt="0"/>
      <dgm:spPr/>
    </dgm:pt>
    <dgm:pt modelId="{360E85F8-765B-49A6-9DDA-D7D8AABF1781}" type="pres">
      <dgm:prSet presAssocID="{9831B835-67D3-47B9-A0C1-91EC6AB809EC}" presName="srcNode" presStyleLbl="node1" presStyleIdx="0" presStyleCnt="4"/>
      <dgm:spPr/>
    </dgm:pt>
    <dgm:pt modelId="{721C3C3E-4F2A-4DD5-A157-9BBEC0FDCD2D}" type="pres">
      <dgm:prSet presAssocID="{9831B835-67D3-47B9-A0C1-91EC6AB809EC}" presName="conn" presStyleLbl="parChTrans1D2" presStyleIdx="0" presStyleCnt="1" custLinFactNeighborX="-22933" custLinFactNeighborY="-1764"/>
      <dgm:spPr/>
    </dgm:pt>
    <dgm:pt modelId="{CF2D7F2D-C34A-48CD-8177-3D652C6CFA53}" type="pres">
      <dgm:prSet presAssocID="{9831B835-67D3-47B9-A0C1-91EC6AB809EC}" presName="extraNode" presStyleLbl="node1" presStyleIdx="0" presStyleCnt="4"/>
      <dgm:spPr/>
    </dgm:pt>
    <dgm:pt modelId="{DDD31123-91EB-47F6-BB29-51E9CFF2BFB0}" type="pres">
      <dgm:prSet presAssocID="{9831B835-67D3-47B9-A0C1-91EC6AB809EC}" presName="dstNode" presStyleLbl="node1" presStyleIdx="0" presStyleCnt="4"/>
      <dgm:spPr/>
    </dgm:pt>
    <dgm:pt modelId="{26618982-DF1C-4C87-B528-F3EE3C8F4D69}" type="pres">
      <dgm:prSet presAssocID="{8F11EB19-695B-412B-B789-36748A7260C7}" presName="text_1" presStyleLbl="node1" presStyleIdx="0" presStyleCnt="4" custScaleX="98910" custScaleY="135655">
        <dgm:presLayoutVars>
          <dgm:bulletEnabled val="1"/>
        </dgm:presLayoutVars>
      </dgm:prSet>
      <dgm:spPr/>
    </dgm:pt>
    <dgm:pt modelId="{79978F56-FCA9-404E-B506-8583954C3A41}" type="pres">
      <dgm:prSet presAssocID="{8F11EB19-695B-412B-B789-36748A7260C7}" presName="accent_1" presStyleCnt="0"/>
      <dgm:spPr/>
    </dgm:pt>
    <dgm:pt modelId="{EC971CCB-11DC-404B-839B-5125DCD8042B}" type="pres">
      <dgm:prSet presAssocID="{8F11EB19-695B-412B-B789-36748A7260C7}" presName="accentRepeatNode" presStyleLbl="solidFgAcc1" presStyleIdx="0" presStyleCnt="4"/>
      <dgm:spPr>
        <a:ln>
          <a:solidFill>
            <a:schemeClr val="accent1">
              <a:lumMod val="75000"/>
            </a:schemeClr>
          </a:solidFill>
        </a:ln>
      </dgm:spPr>
    </dgm:pt>
    <dgm:pt modelId="{AAA64413-5DB0-49D2-A36E-1F8E16F00A0E}" type="pres">
      <dgm:prSet presAssocID="{341E33E2-6F45-4BF3-A824-1DDBD840F6B5}" presName="text_2" presStyleLbl="node1" presStyleIdx="1" presStyleCnt="4">
        <dgm:presLayoutVars>
          <dgm:bulletEnabled val="1"/>
        </dgm:presLayoutVars>
      </dgm:prSet>
      <dgm:spPr/>
    </dgm:pt>
    <dgm:pt modelId="{C0A3D54E-60E3-455F-A1F0-CFC0CD50F3E6}" type="pres">
      <dgm:prSet presAssocID="{341E33E2-6F45-4BF3-A824-1DDBD840F6B5}" presName="accent_2" presStyleCnt="0"/>
      <dgm:spPr/>
    </dgm:pt>
    <dgm:pt modelId="{4CCDA997-43D3-4FF9-836D-06C64EA580C4}" type="pres">
      <dgm:prSet presAssocID="{341E33E2-6F45-4BF3-A824-1DDBD840F6B5}" presName="accentRepeatNode" presStyleLbl="solidFgAcc1" presStyleIdx="1" presStyleCnt="4"/>
      <dgm:spPr>
        <a:ln>
          <a:solidFill>
            <a:schemeClr val="accent1">
              <a:lumMod val="75000"/>
            </a:schemeClr>
          </a:solidFill>
        </a:ln>
      </dgm:spPr>
    </dgm:pt>
    <dgm:pt modelId="{52159548-32E3-47BC-9492-01EA8099D0FD}" type="pres">
      <dgm:prSet presAssocID="{D8FC9FF6-11FA-47D3-A9B8-76EDC6DD04D3}" presName="text_3" presStyleLbl="node1" presStyleIdx="2" presStyleCnt="4" custScaleY="110299">
        <dgm:presLayoutVars>
          <dgm:bulletEnabled val="1"/>
        </dgm:presLayoutVars>
      </dgm:prSet>
      <dgm:spPr/>
    </dgm:pt>
    <dgm:pt modelId="{72D1D0D5-5820-42CD-9B20-6303C215F2F6}" type="pres">
      <dgm:prSet presAssocID="{D8FC9FF6-11FA-47D3-A9B8-76EDC6DD04D3}" presName="accent_3" presStyleCnt="0"/>
      <dgm:spPr/>
    </dgm:pt>
    <dgm:pt modelId="{FDB94C6E-BF5A-46F6-B655-34D2D22D204A}" type="pres">
      <dgm:prSet presAssocID="{D8FC9FF6-11FA-47D3-A9B8-76EDC6DD04D3}" presName="accentRepeatNode" presStyleLbl="solidFgAcc1" presStyleIdx="2" presStyleCnt="4"/>
      <dgm:spPr>
        <a:ln>
          <a:solidFill>
            <a:schemeClr val="accent1">
              <a:lumMod val="75000"/>
            </a:schemeClr>
          </a:solidFill>
        </a:ln>
      </dgm:spPr>
    </dgm:pt>
    <dgm:pt modelId="{A47FE31A-C7CA-48F4-88D1-C9A5426B4AB3}" type="pres">
      <dgm:prSet presAssocID="{A30AC694-4094-44E1-AC58-5134B99D8033}" presName="text_4" presStyleLbl="node1" presStyleIdx="3" presStyleCnt="4" custLinFactNeighborX="-786">
        <dgm:presLayoutVars>
          <dgm:bulletEnabled val="1"/>
        </dgm:presLayoutVars>
      </dgm:prSet>
      <dgm:spPr/>
    </dgm:pt>
    <dgm:pt modelId="{8A0128A1-BAF1-4495-84FE-5867E62EED8B}" type="pres">
      <dgm:prSet presAssocID="{A30AC694-4094-44E1-AC58-5134B99D8033}" presName="accent_4" presStyleCnt="0"/>
      <dgm:spPr/>
    </dgm:pt>
    <dgm:pt modelId="{38EA498E-76F7-4357-ABBA-719ECAE388E7}" type="pres">
      <dgm:prSet presAssocID="{A30AC694-4094-44E1-AC58-5134B99D8033}" presName="accentRepeatNode" presStyleLbl="solidFgAcc1" presStyleIdx="3" presStyleCnt="4"/>
      <dgm:spPr/>
    </dgm:pt>
  </dgm:ptLst>
  <dgm:cxnLst>
    <dgm:cxn modelId="{522E0713-7B68-46D6-8AEF-EEA1BAD511F9}" type="presOf" srcId="{8F11EB19-695B-412B-B789-36748A7260C7}" destId="{26618982-DF1C-4C87-B528-F3EE3C8F4D69}" srcOrd="0" destOrd="0" presId="urn:microsoft.com/office/officeart/2008/layout/VerticalCurvedList"/>
    <dgm:cxn modelId="{30D9146C-D8E2-4224-8409-9952B4B88C9C}" type="presOf" srcId="{9831B835-67D3-47B9-A0C1-91EC6AB809EC}" destId="{67EB77FD-A8A7-4F83-82FC-33F1EACD90B0}" srcOrd="0" destOrd="0" presId="urn:microsoft.com/office/officeart/2008/layout/VerticalCurvedList"/>
    <dgm:cxn modelId="{2919204C-1059-44B2-A5D9-4761448B16B2}" srcId="{9831B835-67D3-47B9-A0C1-91EC6AB809EC}" destId="{D8FC9FF6-11FA-47D3-A9B8-76EDC6DD04D3}" srcOrd="2" destOrd="0" parTransId="{5B4628CB-D4DA-4056-AFF6-8A73F330676C}" sibTransId="{BE88596B-FAFB-4387-9885-2888F17DC8AF}"/>
    <dgm:cxn modelId="{0F26F27B-1FFC-42AF-A5B3-D7A6D03ABFD8}" srcId="{9831B835-67D3-47B9-A0C1-91EC6AB809EC}" destId="{341E33E2-6F45-4BF3-A824-1DDBD840F6B5}" srcOrd="1" destOrd="0" parTransId="{431ADDBB-FADE-45B4-8B0E-C62CDFA2E058}" sibTransId="{6901C301-6E55-4725-8F78-28DAEA1513ED}"/>
    <dgm:cxn modelId="{6346A08D-FA13-4A78-944D-3ED14E794ED0}" srcId="{9831B835-67D3-47B9-A0C1-91EC6AB809EC}" destId="{A30AC694-4094-44E1-AC58-5134B99D8033}" srcOrd="3" destOrd="0" parTransId="{4533F9E1-FB88-4E95-B2EE-49A3F98038CF}" sibTransId="{13631507-EE34-460A-A353-BE432D7BC7A4}"/>
    <dgm:cxn modelId="{F707848F-06AF-486F-805B-5288F8C91E9E}" type="presOf" srcId="{A30AC694-4094-44E1-AC58-5134B99D8033}" destId="{A47FE31A-C7CA-48F4-88D1-C9A5426B4AB3}" srcOrd="0" destOrd="0" presId="urn:microsoft.com/office/officeart/2008/layout/VerticalCurvedList"/>
    <dgm:cxn modelId="{694D9097-6046-4C73-815A-E6DE2ED529FC}" type="presOf" srcId="{57FF2CB1-1463-4DA8-AC76-4BA385AB8CA0}" destId="{721C3C3E-4F2A-4DD5-A157-9BBEC0FDCD2D}" srcOrd="0" destOrd="0" presId="urn:microsoft.com/office/officeart/2008/layout/VerticalCurvedList"/>
    <dgm:cxn modelId="{E42328AE-45DD-4DFC-A31E-EA5FFC3FF59A}" srcId="{9831B835-67D3-47B9-A0C1-91EC6AB809EC}" destId="{8F11EB19-695B-412B-B789-36748A7260C7}" srcOrd="0" destOrd="0" parTransId="{9E59A2B4-BDD5-4538-92E3-F3A6C059284F}" sibTransId="{57FF2CB1-1463-4DA8-AC76-4BA385AB8CA0}"/>
    <dgm:cxn modelId="{B19931CC-FB70-4D85-BB0D-D10479EF3A02}" type="presOf" srcId="{D8FC9FF6-11FA-47D3-A9B8-76EDC6DD04D3}" destId="{52159548-32E3-47BC-9492-01EA8099D0FD}" srcOrd="0" destOrd="0" presId="urn:microsoft.com/office/officeart/2008/layout/VerticalCurvedList"/>
    <dgm:cxn modelId="{F23F01F8-7B87-4962-BF26-A9E8EB283384}" type="presOf" srcId="{341E33E2-6F45-4BF3-A824-1DDBD840F6B5}" destId="{AAA64413-5DB0-49D2-A36E-1F8E16F00A0E}" srcOrd="0" destOrd="0" presId="urn:microsoft.com/office/officeart/2008/layout/VerticalCurvedList"/>
    <dgm:cxn modelId="{2AD7748F-44E9-4DBD-BF2D-AE58A455E233}" type="presParOf" srcId="{67EB77FD-A8A7-4F83-82FC-33F1EACD90B0}" destId="{101BCEDD-8BB9-44A8-AA88-D02CD58C5628}" srcOrd="0" destOrd="0" presId="urn:microsoft.com/office/officeart/2008/layout/VerticalCurvedList"/>
    <dgm:cxn modelId="{78282644-EC73-42B1-A75B-CE0ECF4B95BD}" type="presParOf" srcId="{101BCEDD-8BB9-44A8-AA88-D02CD58C5628}" destId="{74E2B28E-3BF7-4F1D-BB86-C64DF25E2C0E}" srcOrd="0" destOrd="0" presId="urn:microsoft.com/office/officeart/2008/layout/VerticalCurvedList"/>
    <dgm:cxn modelId="{C854965B-9484-4DE8-9F74-6A28E463988C}" type="presParOf" srcId="{74E2B28E-3BF7-4F1D-BB86-C64DF25E2C0E}" destId="{360E85F8-765B-49A6-9DDA-D7D8AABF1781}" srcOrd="0" destOrd="0" presId="urn:microsoft.com/office/officeart/2008/layout/VerticalCurvedList"/>
    <dgm:cxn modelId="{3D996935-7CE2-4920-BBC5-193A3F429DA1}" type="presParOf" srcId="{74E2B28E-3BF7-4F1D-BB86-C64DF25E2C0E}" destId="{721C3C3E-4F2A-4DD5-A157-9BBEC0FDCD2D}" srcOrd="1" destOrd="0" presId="urn:microsoft.com/office/officeart/2008/layout/VerticalCurvedList"/>
    <dgm:cxn modelId="{3978AB8A-B014-401B-8BCF-BB565E65F0D8}" type="presParOf" srcId="{74E2B28E-3BF7-4F1D-BB86-C64DF25E2C0E}" destId="{CF2D7F2D-C34A-48CD-8177-3D652C6CFA53}" srcOrd="2" destOrd="0" presId="urn:microsoft.com/office/officeart/2008/layout/VerticalCurvedList"/>
    <dgm:cxn modelId="{3AA233C6-B245-4FE0-B4BC-AA18C2A5485C}" type="presParOf" srcId="{74E2B28E-3BF7-4F1D-BB86-C64DF25E2C0E}" destId="{DDD31123-91EB-47F6-BB29-51E9CFF2BFB0}" srcOrd="3" destOrd="0" presId="urn:microsoft.com/office/officeart/2008/layout/VerticalCurvedList"/>
    <dgm:cxn modelId="{13DAF863-524B-46DB-96F5-B1B4C05CD1AA}" type="presParOf" srcId="{101BCEDD-8BB9-44A8-AA88-D02CD58C5628}" destId="{26618982-DF1C-4C87-B528-F3EE3C8F4D69}" srcOrd="1" destOrd="0" presId="urn:microsoft.com/office/officeart/2008/layout/VerticalCurvedList"/>
    <dgm:cxn modelId="{A4C4E4A5-4BCA-4452-86F5-FA98DB2BEA68}" type="presParOf" srcId="{101BCEDD-8BB9-44A8-AA88-D02CD58C5628}" destId="{79978F56-FCA9-404E-B506-8583954C3A41}" srcOrd="2" destOrd="0" presId="urn:microsoft.com/office/officeart/2008/layout/VerticalCurvedList"/>
    <dgm:cxn modelId="{DE36EB86-CE1B-4535-BFED-4A9C3B49DF56}" type="presParOf" srcId="{79978F56-FCA9-404E-B506-8583954C3A41}" destId="{EC971CCB-11DC-404B-839B-5125DCD8042B}" srcOrd="0" destOrd="0" presId="urn:microsoft.com/office/officeart/2008/layout/VerticalCurvedList"/>
    <dgm:cxn modelId="{50B82215-9F41-4393-85B5-7178F0B5F07A}" type="presParOf" srcId="{101BCEDD-8BB9-44A8-AA88-D02CD58C5628}" destId="{AAA64413-5DB0-49D2-A36E-1F8E16F00A0E}" srcOrd="3" destOrd="0" presId="urn:microsoft.com/office/officeart/2008/layout/VerticalCurvedList"/>
    <dgm:cxn modelId="{25DF79DD-C4D4-4F67-8EF6-C6C095CCCF3E}" type="presParOf" srcId="{101BCEDD-8BB9-44A8-AA88-D02CD58C5628}" destId="{C0A3D54E-60E3-455F-A1F0-CFC0CD50F3E6}" srcOrd="4" destOrd="0" presId="urn:microsoft.com/office/officeart/2008/layout/VerticalCurvedList"/>
    <dgm:cxn modelId="{4760F3EA-E8C2-4107-B31B-D2582C30BFDB}" type="presParOf" srcId="{C0A3D54E-60E3-455F-A1F0-CFC0CD50F3E6}" destId="{4CCDA997-43D3-4FF9-836D-06C64EA580C4}" srcOrd="0" destOrd="0" presId="urn:microsoft.com/office/officeart/2008/layout/VerticalCurvedList"/>
    <dgm:cxn modelId="{835CF73C-6215-4F7C-964B-E9CED5850292}" type="presParOf" srcId="{101BCEDD-8BB9-44A8-AA88-D02CD58C5628}" destId="{52159548-32E3-47BC-9492-01EA8099D0FD}" srcOrd="5" destOrd="0" presId="urn:microsoft.com/office/officeart/2008/layout/VerticalCurvedList"/>
    <dgm:cxn modelId="{FB5CF4EA-D192-451D-B92B-E707E71C0C1B}" type="presParOf" srcId="{101BCEDD-8BB9-44A8-AA88-D02CD58C5628}" destId="{72D1D0D5-5820-42CD-9B20-6303C215F2F6}" srcOrd="6" destOrd="0" presId="urn:microsoft.com/office/officeart/2008/layout/VerticalCurvedList"/>
    <dgm:cxn modelId="{1F873835-92E7-42AF-BD83-50A0CA035B21}" type="presParOf" srcId="{72D1D0D5-5820-42CD-9B20-6303C215F2F6}" destId="{FDB94C6E-BF5A-46F6-B655-34D2D22D204A}" srcOrd="0" destOrd="0" presId="urn:microsoft.com/office/officeart/2008/layout/VerticalCurvedList"/>
    <dgm:cxn modelId="{081007A4-CBCB-4985-A453-D84E887A5B88}" type="presParOf" srcId="{101BCEDD-8BB9-44A8-AA88-D02CD58C5628}" destId="{A47FE31A-C7CA-48F4-88D1-C9A5426B4AB3}" srcOrd="7" destOrd="0" presId="urn:microsoft.com/office/officeart/2008/layout/VerticalCurvedList"/>
    <dgm:cxn modelId="{B6066D84-6360-4A4F-9D1C-70619514E630}" type="presParOf" srcId="{101BCEDD-8BB9-44A8-AA88-D02CD58C5628}" destId="{8A0128A1-BAF1-4495-84FE-5867E62EED8B}" srcOrd="8" destOrd="0" presId="urn:microsoft.com/office/officeart/2008/layout/VerticalCurvedList"/>
    <dgm:cxn modelId="{5B85231D-DCC2-4C53-98FC-2A080C1D7EE3}" type="presParOf" srcId="{8A0128A1-BAF1-4495-84FE-5867E62EED8B}" destId="{38EA498E-76F7-4357-ABBA-719ECAE388E7}"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13CDB1-98A6-4B9E-94FC-33CCD2FA1193}">
      <dsp:nvSpPr>
        <dsp:cNvPr id="0" name=""/>
        <dsp:cNvSpPr/>
      </dsp:nvSpPr>
      <dsp:spPr>
        <a:xfrm rot="5400000">
          <a:off x="4915662" y="-1820894"/>
          <a:ext cx="1257299" cy="5218176"/>
        </a:xfrm>
        <a:prstGeom prst="round2SameRect">
          <a:avLst/>
        </a:prstGeom>
        <a:solidFill>
          <a:schemeClr val="accent1">
            <a:alpha val="90000"/>
            <a:tint val="40000"/>
            <a:hueOff val="0"/>
            <a:satOff val="0"/>
            <a:lumOff val="0"/>
            <a:alphaOff val="0"/>
          </a:schemeClr>
        </a:solidFill>
        <a:ln w="38100" cap="flat" cmpd="thickThin" algn="ctr">
          <a:solidFill>
            <a:scrgbClr r="0" g="0" b="0"/>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b="1" i="0" kern="1200" dirty="0"/>
            <a:t>Rape, beatings, starvation, and confinement (not allowed to leave place of work). </a:t>
          </a:r>
        </a:p>
      </dsp:txBody>
      <dsp:txXfrm rot="-5400000">
        <a:off x="2935224" y="220920"/>
        <a:ext cx="5156800" cy="1134547"/>
      </dsp:txXfrm>
    </dsp:sp>
    <dsp:sp modelId="{D8050590-9B8F-4805-9083-E8DDA084A86B}">
      <dsp:nvSpPr>
        <dsp:cNvPr id="0" name=""/>
        <dsp:cNvSpPr/>
      </dsp:nvSpPr>
      <dsp:spPr>
        <a:xfrm>
          <a:off x="0" y="2381"/>
          <a:ext cx="2935224" cy="1571625"/>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93345" rIns="186690" bIns="93345" numCol="1" spcCol="1270" anchor="ctr" anchorCtr="0">
          <a:noAutofit/>
        </a:bodyPr>
        <a:lstStyle/>
        <a:p>
          <a:pPr marL="0" lvl="0" indent="0" algn="ctr" defTabSz="2178050">
            <a:lnSpc>
              <a:spcPct val="90000"/>
            </a:lnSpc>
            <a:spcBef>
              <a:spcPct val="0"/>
            </a:spcBef>
            <a:spcAft>
              <a:spcPct val="35000"/>
            </a:spcAft>
            <a:buNone/>
          </a:pPr>
          <a:r>
            <a:rPr lang="en-US" sz="4900" kern="1200"/>
            <a:t>Force</a:t>
          </a:r>
        </a:p>
      </dsp:txBody>
      <dsp:txXfrm>
        <a:off x="76720" y="79101"/>
        <a:ext cx="2781784" cy="1418185"/>
      </dsp:txXfrm>
    </dsp:sp>
    <dsp:sp modelId="{A7F80A3E-08BA-423A-B93B-1ACC585204B6}">
      <dsp:nvSpPr>
        <dsp:cNvPr id="0" name=""/>
        <dsp:cNvSpPr/>
      </dsp:nvSpPr>
      <dsp:spPr>
        <a:xfrm rot="5400000">
          <a:off x="4915662" y="-170688"/>
          <a:ext cx="1257299" cy="5218176"/>
        </a:xfrm>
        <a:prstGeom prst="round2SameRect">
          <a:avLst/>
        </a:prstGeom>
        <a:solidFill>
          <a:schemeClr val="accent1">
            <a:alpha val="90000"/>
            <a:tint val="40000"/>
            <a:hueOff val="0"/>
            <a:satOff val="0"/>
            <a:lumOff val="0"/>
            <a:alphaOff val="0"/>
          </a:schemeClr>
        </a:solidFill>
        <a:ln w="38100" cap="flat" cmpd="thickThin" algn="ctr">
          <a:solidFill>
            <a:scrgbClr r="0" g="0" b="0"/>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b="1" i="0" kern="1200" dirty="0"/>
            <a:t>False offers of employment, marriage, or a better life.</a:t>
          </a:r>
        </a:p>
      </dsp:txBody>
      <dsp:txXfrm rot="-5400000">
        <a:off x="2935224" y="1871126"/>
        <a:ext cx="5156800" cy="1134547"/>
      </dsp:txXfrm>
    </dsp:sp>
    <dsp:sp modelId="{CDB14B55-BDDB-43A6-A5FA-3E2BC4A0E614}">
      <dsp:nvSpPr>
        <dsp:cNvPr id="0" name=""/>
        <dsp:cNvSpPr/>
      </dsp:nvSpPr>
      <dsp:spPr>
        <a:xfrm>
          <a:off x="0" y="1652587"/>
          <a:ext cx="2935224" cy="1571625"/>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93345" rIns="186690" bIns="93345" numCol="1" spcCol="1270" anchor="ctr" anchorCtr="0">
          <a:noAutofit/>
        </a:bodyPr>
        <a:lstStyle/>
        <a:p>
          <a:pPr marL="0" lvl="0" indent="0" algn="ctr" defTabSz="2178050">
            <a:lnSpc>
              <a:spcPct val="90000"/>
            </a:lnSpc>
            <a:spcBef>
              <a:spcPct val="0"/>
            </a:spcBef>
            <a:spcAft>
              <a:spcPct val="35000"/>
            </a:spcAft>
            <a:buNone/>
          </a:pPr>
          <a:r>
            <a:rPr lang="en-US" sz="4900" kern="1200"/>
            <a:t>Fraud</a:t>
          </a:r>
        </a:p>
      </dsp:txBody>
      <dsp:txXfrm>
        <a:off x="76720" y="1729307"/>
        <a:ext cx="2781784" cy="1418185"/>
      </dsp:txXfrm>
    </dsp:sp>
    <dsp:sp modelId="{E7664505-B423-4260-8FC8-461437AE9DA0}">
      <dsp:nvSpPr>
        <dsp:cNvPr id="0" name=""/>
        <dsp:cNvSpPr/>
      </dsp:nvSpPr>
      <dsp:spPr>
        <a:xfrm rot="5400000">
          <a:off x="4768539" y="1479518"/>
          <a:ext cx="1551545" cy="5218176"/>
        </a:xfrm>
        <a:prstGeom prst="round2SameRect">
          <a:avLst/>
        </a:prstGeom>
        <a:solidFill>
          <a:schemeClr val="accent1">
            <a:alpha val="90000"/>
            <a:tint val="40000"/>
            <a:hueOff val="0"/>
            <a:satOff val="0"/>
            <a:lumOff val="0"/>
            <a:alphaOff val="0"/>
          </a:schemeClr>
        </a:solidFill>
        <a:ln w="38100" cap="flat" cmpd="thickThin" algn="ctr">
          <a:solidFill>
            <a:scrgbClr r="0" g="0" b="0"/>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b="1" i="0" kern="1200" dirty="0"/>
            <a:t>Threats of serious harm to the victim, the victim’s family and loved ones.</a:t>
          </a:r>
          <a:endParaRPr lang="en-US" sz="1800" i="0" kern="1200" dirty="0"/>
        </a:p>
        <a:p>
          <a:pPr marL="171450" lvl="1" indent="-171450" algn="l" defTabSz="800100">
            <a:lnSpc>
              <a:spcPct val="90000"/>
            </a:lnSpc>
            <a:spcBef>
              <a:spcPct val="0"/>
            </a:spcBef>
            <a:spcAft>
              <a:spcPct val="15000"/>
            </a:spcAft>
            <a:buChar char="•"/>
          </a:pPr>
          <a:r>
            <a:rPr lang="en-US" sz="1800" b="1" i="0" kern="1200" dirty="0"/>
            <a:t>Threats of deportation or reporting to the  police or immigration</a:t>
          </a:r>
        </a:p>
      </dsp:txBody>
      <dsp:txXfrm rot="-5400000">
        <a:off x="2935224" y="3388573"/>
        <a:ext cx="5142436" cy="1400065"/>
      </dsp:txXfrm>
    </dsp:sp>
    <dsp:sp modelId="{FD622C06-BF0C-4343-964F-3BBC9A5F3B80}">
      <dsp:nvSpPr>
        <dsp:cNvPr id="0" name=""/>
        <dsp:cNvSpPr/>
      </dsp:nvSpPr>
      <dsp:spPr>
        <a:xfrm>
          <a:off x="0" y="3302793"/>
          <a:ext cx="2935224" cy="1571625"/>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93345" rIns="186690" bIns="93345" numCol="1" spcCol="1270" anchor="ctr" anchorCtr="0">
          <a:noAutofit/>
        </a:bodyPr>
        <a:lstStyle/>
        <a:p>
          <a:pPr marL="0" lvl="0" indent="0" algn="ctr" defTabSz="2178050">
            <a:lnSpc>
              <a:spcPct val="90000"/>
            </a:lnSpc>
            <a:spcBef>
              <a:spcPct val="0"/>
            </a:spcBef>
            <a:spcAft>
              <a:spcPct val="35000"/>
            </a:spcAft>
            <a:buNone/>
          </a:pPr>
          <a:r>
            <a:rPr lang="en-US" sz="4900" kern="1200"/>
            <a:t>Coercion</a:t>
          </a:r>
        </a:p>
      </dsp:txBody>
      <dsp:txXfrm>
        <a:off x="76720" y="3379513"/>
        <a:ext cx="2781784" cy="141818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63AC87-B4CD-47F0-A022-6212FB32DD6B}">
      <dsp:nvSpPr>
        <dsp:cNvPr id="0" name=""/>
        <dsp:cNvSpPr/>
      </dsp:nvSpPr>
      <dsp:spPr>
        <a:xfrm>
          <a:off x="242023" y="12310"/>
          <a:ext cx="4501341" cy="4501341"/>
        </a:xfrm>
        <a:prstGeom prst="ellipse">
          <a:avLst/>
        </a:prstGeom>
        <a:solidFill>
          <a:schemeClr val="accent6">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1">
          <a:noAutofit/>
        </a:bodyPr>
        <a:lstStyle/>
        <a:p>
          <a:pPr marL="0" lvl="0" indent="0" algn="l" defTabSz="1422400">
            <a:lnSpc>
              <a:spcPct val="90000"/>
            </a:lnSpc>
            <a:spcBef>
              <a:spcPct val="0"/>
            </a:spcBef>
            <a:spcAft>
              <a:spcPct val="35000"/>
            </a:spcAft>
            <a:buNone/>
          </a:pPr>
          <a:r>
            <a:rPr lang="en-US" sz="3200" kern="1200"/>
            <a:t>    Trafficking</a:t>
          </a:r>
          <a:endParaRPr lang="en-US" sz="3200" kern="1200" dirty="0"/>
        </a:p>
        <a:p>
          <a:pPr marL="171450" lvl="1" indent="-171450" algn="l" defTabSz="800100">
            <a:lnSpc>
              <a:spcPct val="90000"/>
            </a:lnSpc>
            <a:spcBef>
              <a:spcPct val="0"/>
            </a:spcBef>
            <a:spcAft>
              <a:spcPct val="15000"/>
            </a:spcAft>
            <a:buChar char="•"/>
          </a:pPr>
          <a:r>
            <a:rPr lang="en-US" sz="1800" b="0" kern="1200" dirty="0">
              <a:latin typeface="+mn-lt"/>
            </a:rPr>
            <a:t>Use of force, fraud, or coercion</a:t>
          </a:r>
          <a:endParaRPr lang="en-US" sz="1800" kern="1200" dirty="0">
            <a:latin typeface="+mn-lt"/>
          </a:endParaRPr>
        </a:p>
        <a:p>
          <a:pPr marL="171450" lvl="1" indent="-171450" algn="l" defTabSz="800100">
            <a:lnSpc>
              <a:spcPct val="90000"/>
            </a:lnSpc>
            <a:spcBef>
              <a:spcPct val="0"/>
            </a:spcBef>
            <a:spcAft>
              <a:spcPct val="15000"/>
            </a:spcAft>
            <a:buChar char="•"/>
          </a:pPr>
          <a:r>
            <a:rPr lang="en-US" sz="1800" b="0" kern="1200" dirty="0">
              <a:latin typeface="+mn-lt"/>
            </a:rPr>
            <a:t>Crime against a person</a:t>
          </a:r>
        </a:p>
        <a:p>
          <a:pPr marL="171450" lvl="1" indent="-171450" algn="l" defTabSz="800100">
            <a:lnSpc>
              <a:spcPct val="90000"/>
            </a:lnSpc>
            <a:spcBef>
              <a:spcPct val="0"/>
            </a:spcBef>
            <a:spcAft>
              <a:spcPct val="15000"/>
            </a:spcAft>
            <a:buChar char="•"/>
          </a:pPr>
          <a:r>
            <a:rPr lang="en-US" sz="1800" kern="1200" dirty="0">
              <a:latin typeface="+mn-lt"/>
            </a:rPr>
            <a:t>Need not involve movement</a:t>
          </a:r>
          <a:endParaRPr lang="en-US" sz="1800" b="0" kern="1200" dirty="0">
            <a:latin typeface="+mn-lt"/>
          </a:endParaRPr>
        </a:p>
        <a:p>
          <a:pPr marL="171450" lvl="1" indent="-171450" algn="l" defTabSz="800100">
            <a:lnSpc>
              <a:spcPct val="90000"/>
            </a:lnSpc>
            <a:spcBef>
              <a:spcPct val="0"/>
            </a:spcBef>
            <a:spcAft>
              <a:spcPct val="15000"/>
            </a:spcAft>
            <a:buChar char="•"/>
          </a:pPr>
          <a:r>
            <a:rPr lang="en-US" sz="1800" b="0" kern="1200" dirty="0">
              <a:latin typeface="+mn-lt"/>
            </a:rPr>
            <a:t>Recruiting, obtaining, transporting a person for commercial sex, labor,  or services</a:t>
          </a:r>
        </a:p>
      </dsp:txBody>
      <dsp:txXfrm>
        <a:off x="870589" y="543115"/>
        <a:ext cx="2595368" cy="3439731"/>
      </dsp:txXfrm>
    </dsp:sp>
    <dsp:sp modelId="{4581BB49-141F-48AD-A6AA-9DBD98A9A9EC}">
      <dsp:nvSpPr>
        <dsp:cNvPr id="0" name=""/>
        <dsp:cNvSpPr/>
      </dsp:nvSpPr>
      <dsp:spPr>
        <a:xfrm>
          <a:off x="3486234" y="12310"/>
          <a:ext cx="4501341" cy="4501341"/>
        </a:xfrm>
        <a:prstGeom prst="ellipse">
          <a:avLst/>
        </a:prstGeom>
        <a:solidFill>
          <a:schemeClr val="accent6">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1">
          <a:noAutofit/>
        </a:bodyPr>
        <a:lstStyle/>
        <a:p>
          <a:pPr marL="0" lvl="0" indent="0" algn="l" defTabSz="1422400">
            <a:lnSpc>
              <a:spcPct val="90000"/>
            </a:lnSpc>
            <a:spcBef>
              <a:spcPct val="0"/>
            </a:spcBef>
            <a:spcAft>
              <a:spcPct val="35000"/>
            </a:spcAft>
            <a:buNone/>
          </a:pPr>
          <a:r>
            <a:rPr lang="en-US" sz="3200" kern="1200" dirty="0"/>
            <a:t>Smuggling</a:t>
          </a:r>
          <a:endParaRPr lang="en-US" kern="1200" dirty="0"/>
        </a:p>
        <a:p>
          <a:pPr marL="171450" lvl="1" indent="-171450" algn="l" defTabSz="800100">
            <a:lnSpc>
              <a:spcPct val="90000"/>
            </a:lnSpc>
            <a:spcBef>
              <a:spcPct val="0"/>
            </a:spcBef>
            <a:spcAft>
              <a:spcPct val="15000"/>
            </a:spcAft>
            <a:buChar char="•"/>
          </a:pPr>
          <a:r>
            <a:rPr lang="en-US" sz="1800" b="0" kern="1200" dirty="0">
              <a:latin typeface="+mn-lt"/>
            </a:rPr>
            <a:t>Consensual</a:t>
          </a:r>
        </a:p>
        <a:p>
          <a:pPr marL="171450" lvl="1" indent="-171450" algn="l" defTabSz="800100">
            <a:lnSpc>
              <a:spcPct val="90000"/>
            </a:lnSpc>
            <a:spcBef>
              <a:spcPct val="0"/>
            </a:spcBef>
            <a:spcAft>
              <a:spcPct val="15000"/>
            </a:spcAft>
            <a:buChar char="•"/>
          </a:pPr>
          <a:r>
            <a:rPr lang="en-US" sz="1800" b="0" kern="1200" dirty="0">
              <a:latin typeface="+mn-lt"/>
            </a:rPr>
            <a:t>Crime against a country</a:t>
          </a:r>
        </a:p>
        <a:p>
          <a:pPr marL="171450" lvl="1" indent="-171450" algn="l" defTabSz="800100">
            <a:lnSpc>
              <a:spcPct val="90000"/>
            </a:lnSpc>
            <a:spcBef>
              <a:spcPct val="0"/>
            </a:spcBef>
            <a:spcAft>
              <a:spcPct val="15000"/>
            </a:spcAft>
            <a:buChar char="•"/>
          </a:pPr>
          <a:r>
            <a:rPr lang="en-US" sz="1800" b="0" kern="1200" dirty="0">
              <a:latin typeface="+mn-lt"/>
            </a:rPr>
            <a:t>Movement across an international border to facilitate unlawful entry</a:t>
          </a:r>
        </a:p>
        <a:p>
          <a:pPr marL="171450" lvl="1" indent="-171450" algn="l" defTabSz="800100">
            <a:lnSpc>
              <a:spcPct val="90000"/>
            </a:lnSpc>
            <a:spcBef>
              <a:spcPct val="0"/>
            </a:spcBef>
            <a:spcAft>
              <a:spcPct val="15000"/>
            </a:spcAft>
            <a:buChar char="•"/>
          </a:pPr>
          <a:r>
            <a:rPr lang="en-US" sz="1800" b="0" kern="1200" dirty="0">
              <a:latin typeface="+mn-lt"/>
            </a:rPr>
            <a:t>Usually involves a fee</a:t>
          </a:r>
        </a:p>
        <a:p>
          <a:pPr marL="171450" lvl="1" indent="-171450" algn="l" defTabSz="800100">
            <a:lnSpc>
              <a:spcPct val="90000"/>
            </a:lnSpc>
            <a:spcBef>
              <a:spcPct val="0"/>
            </a:spcBef>
            <a:spcAft>
              <a:spcPct val="15000"/>
            </a:spcAft>
            <a:buChar char="•"/>
          </a:pPr>
          <a:r>
            <a:rPr lang="en-US" sz="1800" b="0" kern="1200" dirty="0">
              <a:latin typeface="+mn-lt"/>
            </a:rPr>
            <a:t>Relationship ends when smuggling is completed</a:t>
          </a:r>
        </a:p>
      </dsp:txBody>
      <dsp:txXfrm>
        <a:off x="4763642" y="543115"/>
        <a:ext cx="2595368" cy="343973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B25B00-C171-48A7-B0A5-F35B53C333E0}">
      <dsp:nvSpPr>
        <dsp:cNvPr id="0" name=""/>
        <dsp:cNvSpPr/>
      </dsp:nvSpPr>
      <dsp:spPr>
        <a:xfrm>
          <a:off x="1224191" y="2637120"/>
          <a:ext cx="1423111" cy="1221573"/>
        </a:xfrm>
        <a:prstGeom prst="hexagon">
          <a:avLst>
            <a:gd name="adj" fmla="val 25000"/>
            <a:gd name="vf" fmla="val 115470"/>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7780" rIns="0" bIns="17780" numCol="1" spcCol="1270" anchor="ctr" anchorCtr="0">
          <a:noAutofit/>
        </a:bodyPr>
        <a:lstStyle/>
        <a:p>
          <a:pPr marL="0" lvl="0" indent="0" algn="ctr" defTabSz="622300">
            <a:lnSpc>
              <a:spcPct val="90000"/>
            </a:lnSpc>
            <a:spcBef>
              <a:spcPct val="0"/>
            </a:spcBef>
            <a:spcAft>
              <a:spcPct val="35000"/>
            </a:spcAft>
            <a:buNone/>
          </a:pPr>
          <a:r>
            <a:rPr lang="en-US" sz="1400" kern="1200" dirty="0"/>
            <a:t>Pornography</a:t>
          </a:r>
        </a:p>
      </dsp:txBody>
      <dsp:txXfrm>
        <a:off x="1444581" y="2826299"/>
        <a:ext cx="982331" cy="843215"/>
      </dsp:txXfrm>
    </dsp:sp>
    <dsp:sp modelId="{38F33F00-AA15-4C77-B30F-EFAF0972E338}">
      <dsp:nvSpPr>
        <dsp:cNvPr id="0" name=""/>
        <dsp:cNvSpPr/>
      </dsp:nvSpPr>
      <dsp:spPr>
        <a:xfrm>
          <a:off x="1258366" y="3183479"/>
          <a:ext cx="165620" cy="143171"/>
        </a:xfrm>
        <a:prstGeom prst="hexagon">
          <a:avLst>
            <a:gd name="adj" fmla="val 25000"/>
            <a:gd name="vf" fmla="val 115470"/>
          </a:avLst>
        </a:prstGeom>
        <a:solidFill>
          <a:schemeClr val="l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AB6BF46-7970-41AB-A737-95074A72C422}">
      <dsp:nvSpPr>
        <dsp:cNvPr id="0" name=""/>
        <dsp:cNvSpPr/>
      </dsp:nvSpPr>
      <dsp:spPr>
        <a:xfrm>
          <a:off x="0" y="1961906"/>
          <a:ext cx="1423111" cy="1221573"/>
        </a:xfrm>
        <a:prstGeom prst="hexagon">
          <a:avLst>
            <a:gd name="adj" fmla="val 25000"/>
            <a:gd name="vf" fmla="val 11547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5000" r="-15000"/>
          </a:stretch>
        </a:blip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C3006EA-844D-4256-A80C-95F8D717555F}">
      <dsp:nvSpPr>
        <dsp:cNvPr id="0" name=""/>
        <dsp:cNvSpPr/>
      </dsp:nvSpPr>
      <dsp:spPr>
        <a:xfrm>
          <a:off x="974445" y="3021373"/>
          <a:ext cx="165620" cy="143171"/>
        </a:xfrm>
        <a:prstGeom prst="hexagon">
          <a:avLst>
            <a:gd name="adj" fmla="val 25000"/>
            <a:gd name="vf" fmla="val 115470"/>
          </a:avLst>
        </a:prstGeom>
        <a:solidFill>
          <a:schemeClr val="l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0A476D6-1DAE-411D-96E3-2870B289E59C}">
      <dsp:nvSpPr>
        <dsp:cNvPr id="0" name=""/>
        <dsp:cNvSpPr/>
      </dsp:nvSpPr>
      <dsp:spPr>
        <a:xfrm>
          <a:off x="2482565" y="3256707"/>
          <a:ext cx="1423111" cy="1221573"/>
        </a:xfrm>
        <a:prstGeom prst="hexagon">
          <a:avLst>
            <a:gd name="adj" fmla="val 25000"/>
            <a:gd name="vf" fmla="val 115470"/>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7780" rIns="0" bIns="17780" numCol="1" spcCol="1270" anchor="ctr" anchorCtr="0">
          <a:noAutofit/>
        </a:bodyPr>
        <a:lstStyle/>
        <a:p>
          <a:pPr marL="0" lvl="0" indent="0" algn="ctr" defTabSz="622300">
            <a:lnSpc>
              <a:spcPct val="90000"/>
            </a:lnSpc>
            <a:spcBef>
              <a:spcPct val="0"/>
            </a:spcBef>
            <a:spcAft>
              <a:spcPct val="35000"/>
            </a:spcAft>
            <a:buNone/>
          </a:pPr>
          <a:r>
            <a:rPr lang="en-US" sz="1400" kern="1200"/>
            <a:t>Construction</a:t>
          </a:r>
        </a:p>
      </dsp:txBody>
      <dsp:txXfrm>
        <a:off x="2702955" y="3445886"/>
        <a:ext cx="982331" cy="843215"/>
      </dsp:txXfrm>
    </dsp:sp>
    <dsp:sp modelId="{FC62256A-51A1-4F04-B046-3B8B9D85B5AB}">
      <dsp:nvSpPr>
        <dsp:cNvPr id="0" name=""/>
        <dsp:cNvSpPr/>
      </dsp:nvSpPr>
      <dsp:spPr>
        <a:xfrm>
          <a:off x="3428085" y="3014907"/>
          <a:ext cx="165620" cy="143171"/>
        </a:xfrm>
        <a:prstGeom prst="hexagon">
          <a:avLst>
            <a:gd name="adj" fmla="val 25000"/>
            <a:gd name="vf" fmla="val 115470"/>
          </a:avLst>
        </a:prstGeom>
        <a:solidFill>
          <a:schemeClr val="l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5D0BD6E-6FA1-49BB-8890-92890FCCA9F5}">
      <dsp:nvSpPr>
        <dsp:cNvPr id="0" name=""/>
        <dsp:cNvSpPr/>
      </dsp:nvSpPr>
      <dsp:spPr>
        <a:xfrm>
          <a:off x="3673449" y="2634811"/>
          <a:ext cx="1423111" cy="1221573"/>
        </a:xfrm>
        <a:prstGeom prst="hexagon">
          <a:avLst>
            <a:gd name="adj" fmla="val 25000"/>
            <a:gd name="vf" fmla="val 11547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7000" r="-7000"/>
          </a:stretch>
        </a:blip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6B5599E-4E8E-4953-9953-83EA0AA2EDE1}">
      <dsp:nvSpPr>
        <dsp:cNvPr id="0" name=""/>
        <dsp:cNvSpPr/>
      </dsp:nvSpPr>
      <dsp:spPr>
        <a:xfrm>
          <a:off x="3707625" y="3178399"/>
          <a:ext cx="165620" cy="143171"/>
        </a:xfrm>
        <a:prstGeom prst="hexagon">
          <a:avLst>
            <a:gd name="adj" fmla="val 25000"/>
            <a:gd name="vf" fmla="val 115470"/>
          </a:avLst>
        </a:prstGeom>
        <a:solidFill>
          <a:schemeClr val="l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E5D7A69-48E6-4D8A-9ED6-16715CE3CC2F}">
      <dsp:nvSpPr>
        <dsp:cNvPr id="0" name=""/>
        <dsp:cNvSpPr/>
      </dsp:nvSpPr>
      <dsp:spPr>
        <a:xfrm>
          <a:off x="1224191" y="1286692"/>
          <a:ext cx="1423111" cy="1221573"/>
        </a:xfrm>
        <a:prstGeom prst="hexagon">
          <a:avLst>
            <a:gd name="adj" fmla="val 25000"/>
            <a:gd name="vf" fmla="val 115470"/>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7780" rIns="0" bIns="17780" numCol="1" spcCol="1270" anchor="ctr" anchorCtr="0">
          <a:noAutofit/>
        </a:bodyPr>
        <a:lstStyle/>
        <a:p>
          <a:pPr marL="0" lvl="0" indent="0" algn="ctr" defTabSz="622300">
            <a:lnSpc>
              <a:spcPct val="90000"/>
            </a:lnSpc>
            <a:spcBef>
              <a:spcPct val="0"/>
            </a:spcBef>
            <a:spcAft>
              <a:spcPct val="35000"/>
            </a:spcAft>
            <a:buNone/>
          </a:pPr>
          <a:r>
            <a:rPr lang="en-US" sz="1400" kern="1200"/>
            <a:t>Massage Parlors</a:t>
          </a:r>
        </a:p>
      </dsp:txBody>
      <dsp:txXfrm>
        <a:off x="1444581" y="1475871"/>
        <a:ext cx="982331" cy="843215"/>
      </dsp:txXfrm>
    </dsp:sp>
    <dsp:sp modelId="{0D0664E7-5C85-4D9E-8B9B-F922D31DD937}">
      <dsp:nvSpPr>
        <dsp:cNvPr id="0" name=""/>
        <dsp:cNvSpPr/>
      </dsp:nvSpPr>
      <dsp:spPr>
        <a:xfrm>
          <a:off x="1418779" y="1725349"/>
          <a:ext cx="165620" cy="143171"/>
        </a:xfrm>
        <a:prstGeom prst="hexagon">
          <a:avLst>
            <a:gd name="adj" fmla="val 25000"/>
            <a:gd name="vf" fmla="val 115470"/>
          </a:avLst>
        </a:prstGeom>
        <a:solidFill>
          <a:schemeClr val="l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7431152-3B95-48E8-9023-E73BCDBA4579}">
      <dsp:nvSpPr>
        <dsp:cNvPr id="0" name=""/>
        <dsp:cNvSpPr/>
      </dsp:nvSpPr>
      <dsp:spPr>
        <a:xfrm>
          <a:off x="2448382" y="607322"/>
          <a:ext cx="1423111" cy="1221573"/>
        </a:xfrm>
        <a:prstGeom prst="hexagon">
          <a:avLst>
            <a:gd name="adj" fmla="val 25000"/>
            <a:gd name="vf" fmla="val 11547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7000" r="-7000"/>
          </a:stretch>
        </a:blip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05B81F0-16F4-4456-A09E-6F93F2F10C65}">
      <dsp:nvSpPr>
        <dsp:cNvPr id="0" name=""/>
        <dsp:cNvSpPr/>
      </dsp:nvSpPr>
      <dsp:spPr>
        <a:xfrm>
          <a:off x="2489568" y="1148601"/>
          <a:ext cx="165620" cy="143171"/>
        </a:xfrm>
        <a:prstGeom prst="hexagon">
          <a:avLst>
            <a:gd name="adj" fmla="val 25000"/>
            <a:gd name="vf" fmla="val 115470"/>
          </a:avLst>
        </a:prstGeom>
        <a:solidFill>
          <a:schemeClr val="l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6FA361D-48EB-45FC-AE3E-06FA359917B2}">
      <dsp:nvSpPr>
        <dsp:cNvPr id="0" name=""/>
        <dsp:cNvSpPr/>
      </dsp:nvSpPr>
      <dsp:spPr>
        <a:xfrm>
          <a:off x="6222113" y="2659401"/>
          <a:ext cx="1423111" cy="1221573"/>
        </a:xfrm>
        <a:prstGeom prst="hexagon">
          <a:avLst>
            <a:gd name="adj" fmla="val 25000"/>
            <a:gd name="vf" fmla="val 115470"/>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7780" rIns="0" bIns="17780" numCol="1" spcCol="1270" anchor="ctr" anchorCtr="0">
          <a:noAutofit/>
        </a:bodyPr>
        <a:lstStyle/>
        <a:p>
          <a:pPr marL="0" lvl="0" indent="0" algn="ctr" defTabSz="622300">
            <a:lnSpc>
              <a:spcPct val="90000"/>
            </a:lnSpc>
            <a:spcBef>
              <a:spcPct val="0"/>
            </a:spcBef>
            <a:spcAft>
              <a:spcPct val="35000"/>
            </a:spcAft>
            <a:buNone/>
          </a:pPr>
          <a:r>
            <a:rPr lang="en-US" sz="1400" kern="1200" dirty="0"/>
            <a:t>Street Prostitution</a:t>
          </a:r>
        </a:p>
      </dsp:txBody>
      <dsp:txXfrm>
        <a:off x="6442503" y="2848580"/>
        <a:ext cx="982331" cy="843215"/>
      </dsp:txXfrm>
    </dsp:sp>
    <dsp:sp modelId="{BC4C0B38-829C-4800-8EE5-3605DD97EDD7}">
      <dsp:nvSpPr>
        <dsp:cNvPr id="0" name=""/>
        <dsp:cNvSpPr/>
      </dsp:nvSpPr>
      <dsp:spPr>
        <a:xfrm>
          <a:off x="4903774" y="1825201"/>
          <a:ext cx="165620" cy="143171"/>
        </a:xfrm>
        <a:prstGeom prst="hexagon">
          <a:avLst>
            <a:gd name="adj" fmla="val 25000"/>
            <a:gd name="vf" fmla="val 115470"/>
          </a:avLst>
        </a:prstGeom>
        <a:solidFill>
          <a:schemeClr val="l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08D55E1-48C0-4A38-B2CA-76861341D806}">
      <dsp:nvSpPr>
        <dsp:cNvPr id="0" name=""/>
        <dsp:cNvSpPr/>
      </dsp:nvSpPr>
      <dsp:spPr>
        <a:xfrm flipH="1" flipV="1">
          <a:off x="2356782" y="1573193"/>
          <a:ext cx="51787" cy="51770"/>
        </a:xfrm>
        <a:prstGeom prst="hexagon">
          <a:avLst>
            <a:gd name="adj" fmla="val 25000"/>
            <a:gd name="vf" fmla="val 115470"/>
          </a:avLst>
        </a:prstGeom>
        <a:solidFill>
          <a:schemeClr val="lt1">
            <a:hueOff val="0"/>
            <a:satOff val="0"/>
            <a:lumOff val="0"/>
            <a:alpha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0299151-6563-44FA-BC3A-2930B3F8C5E2}">
      <dsp:nvSpPr>
        <dsp:cNvPr id="0" name=""/>
        <dsp:cNvSpPr/>
      </dsp:nvSpPr>
      <dsp:spPr>
        <a:xfrm>
          <a:off x="5174551" y="1992849"/>
          <a:ext cx="165620" cy="143171"/>
        </a:xfrm>
        <a:prstGeom prst="hexagon">
          <a:avLst>
            <a:gd name="adj" fmla="val 25000"/>
            <a:gd name="vf" fmla="val 115470"/>
          </a:avLst>
        </a:prstGeom>
        <a:solidFill>
          <a:schemeClr val="l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3E83603-0E4D-42B5-8600-02479FDE416A}">
      <dsp:nvSpPr>
        <dsp:cNvPr id="0" name=""/>
        <dsp:cNvSpPr/>
      </dsp:nvSpPr>
      <dsp:spPr>
        <a:xfrm>
          <a:off x="4897640" y="620253"/>
          <a:ext cx="1423111" cy="1221573"/>
        </a:xfrm>
        <a:prstGeom prst="hexagon">
          <a:avLst>
            <a:gd name="adj" fmla="val 25000"/>
            <a:gd name="vf" fmla="val 115470"/>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7780" rIns="0" bIns="17780" numCol="1" spcCol="1270" anchor="ctr" anchorCtr="0">
          <a:noAutofit/>
        </a:bodyPr>
        <a:lstStyle/>
        <a:p>
          <a:pPr marL="0" lvl="0" indent="0" algn="ctr" defTabSz="622300">
            <a:lnSpc>
              <a:spcPct val="90000"/>
            </a:lnSpc>
            <a:spcBef>
              <a:spcPct val="0"/>
            </a:spcBef>
            <a:spcAft>
              <a:spcPct val="35000"/>
            </a:spcAft>
            <a:buNone/>
          </a:pPr>
          <a:r>
            <a:rPr lang="en-US" sz="1400" kern="1200"/>
            <a:t>Restaurants</a:t>
          </a:r>
        </a:p>
      </dsp:txBody>
      <dsp:txXfrm>
        <a:off x="5118030" y="809432"/>
        <a:ext cx="982331" cy="843215"/>
      </dsp:txXfrm>
    </dsp:sp>
    <dsp:sp modelId="{8C82A303-2F04-4A52-9800-D69B1C253CD2}">
      <dsp:nvSpPr>
        <dsp:cNvPr id="0" name=""/>
        <dsp:cNvSpPr/>
      </dsp:nvSpPr>
      <dsp:spPr>
        <a:xfrm>
          <a:off x="6127965" y="1167999"/>
          <a:ext cx="165620" cy="143171"/>
        </a:xfrm>
        <a:prstGeom prst="hexagon">
          <a:avLst>
            <a:gd name="adj" fmla="val 25000"/>
            <a:gd name="vf" fmla="val 115470"/>
          </a:avLst>
        </a:prstGeom>
        <a:solidFill>
          <a:schemeClr val="l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5DF9EFC-6DCB-4698-845A-DA96DE9F9FED}">
      <dsp:nvSpPr>
        <dsp:cNvPr id="0" name=""/>
        <dsp:cNvSpPr/>
      </dsp:nvSpPr>
      <dsp:spPr>
        <a:xfrm>
          <a:off x="6121831" y="1301933"/>
          <a:ext cx="1423111" cy="1221573"/>
        </a:xfrm>
        <a:prstGeom prst="hexagon">
          <a:avLst>
            <a:gd name="adj" fmla="val 25000"/>
            <a:gd name="vf" fmla="val 115470"/>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15000" r="-15000"/>
          </a:stretch>
        </a:blip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B71C46A-C166-4F8E-B81F-6FD39A1D8228}">
      <dsp:nvSpPr>
        <dsp:cNvPr id="0" name=""/>
        <dsp:cNvSpPr/>
      </dsp:nvSpPr>
      <dsp:spPr>
        <a:xfrm>
          <a:off x="6405753" y="1329182"/>
          <a:ext cx="165620" cy="143171"/>
        </a:xfrm>
        <a:prstGeom prst="hexagon">
          <a:avLst>
            <a:gd name="adj" fmla="val 25000"/>
            <a:gd name="vf" fmla="val 115470"/>
          </a:avLst>
        </a:prstGeom>
        <a:solidFill>
          <a:schemeClr val="l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77E98D0-301E-4173-88AA-6E32E9198A49}">
      <dsp:nvSpPr>
        <dsp:cNvPr id="0" name=""/>
        <dsp:cNvSpPr/>
      </dsp:nvSpPr>
      <dsp:spPr>
        <a:xfrm>
          <a:off x="6172081" y="2620353"/>
          <a:ext cx="1423111" cy="1221573"/>
        </a:xfrm>
        <a:prstGeom prst="hexagon">
          <a:avLst>
            <a:gd name="adj" fmla="val 25000"/>
            <a:gd name="vf" fmla="val 115470"/>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7780" rIns="0" bIns="17780" numCol="1" spcCol="1270" anchor="ctr" anchorCtr="0">
          <a:noAutofit/>
        </a:bodyPr>
        <a:lstStyle/>
        <a:p>
          <a:pPr marL="0" lvl="0" indent="0" algn="ctr" defTabSz="622300">
            <a:lnSpc>
              <a:spcPct val="90000"/>
            </a:lnSpc>
            <a:spcBef>
              <a:spcPct val="0"/>
            </a:spcBef>
            <a:spcAft>
              <a:spcPct val="35000"/>
            </a:spcAft>
            <a:buNone/>
          </a:pPr>
          <a:r>
            <a:rPr lang="en-US" sz="1400" kern="1200" dirty="0"/>
            <a:t>Nail salons</a:t>
          </a:r>
        </a:p>
      </dsp:txBody>
      <dsp:txXfrm>
        <a:off x="6392471" y="2809532"/>
        <a:ext cx="982331" cy="843215"/>
      </dsp:txXfrm>
    </dsp:sp>
    <dsp:sp modelId="{DA9BF2E9-506F-4E7C-9AB6-7868DE3424F4}">
      <dsp:nvSpPr>
        <dsp:cNvPr id="0" name=""/>
        <dsp:cNvSpPr/>
      </dsp:nvSpPr>
      <dsp:spPr>
        <a:xfrm>
          <a:off x="5459455" y="2745913"/>
          <a:ext cx="165620" cy="143171"/>
        </a:xfrm>
        <a:prstGeom prst="hexagon">
          <a:avLst>
            <a:gd name="adj" fmla="val 25000"/>
            <a:gd name="vf" fmla="val 115470"/>
          </a:avLst>
        </a:prstGeom>
        <a:solidFill>
          <a:schemeClr val="l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CF50FF7-361D-4322-84C9-91FC1DC6F746}">
      <dsp:nvSpPr>
        <dsp:cNvPr id="0" name=""/>
        <dsp:cNvSpPr/>
      </dsp:nvSpPr>
      <dsp:spPr>
        <a:xfrm>
          <a:off x="4829708" y="3256002"/>
          <a:ext cx="1558975" cy="1348091"/>
        </a:xfrm>
        <a:prstGeom prst="hexagon">
          <a:avLst>
            <a:gd name="adj" fmla="val 25000"/>
            <a:gd name="vf" fmla="val 115470"/>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l="-7000" r="-7000"/>
          </a:stretch>
        </a:blip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05C4F79-3326-42B1-8A50-F369E5AE4DC6}">
      <dsp:nvSpPr>
        <dsp:cNvPr id="0" name=""/>
        <dsp:cNvSpPr/>
      </dsp:nvSpPr>
      <dsp:spPr>
        <a:xfrm>
          <a:off x="2542925" y="3775073"/>
          <a:ext cx="165620" cy="143171"/>
        </a:xfrm>
        <a:prstGeom prst="hexagon">
          <a:avLst>
            <a:gd name="adj" fmla="val 25000"/>
            <a:gd name="vf" fmla="val 115470"/>
          </a:avLst>
        </a:prstGeom>
        <a:solidFill>
          <a:schemeClr val="l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0B4B22B-D4F3-4B56-9B3F-41D63523E8D1}">
      <dsp:nvSpPr>
        <dsp:cNvPr id="0" name=""/>
        <dsp:cNvSpPr/>
      </dsp:nvSpPr>
      <dsp:spPr>
        <a:xfrm>
          <a:off x="3678070" y="1329979"/>
          <a:ext cx="1423111" cy="1221573"/>
        </a:xfrm>
        <a:prstGeom prst="hexagon">
          <a:avLst>
            <a:gd name="adj" fmla="val 25000"/>
            <a:gd name="vf" fmla="val 115470"/>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7780" rIns="0" bIns="17780" numCol="1" spcCol="1270" anchor="ctr" anchorCtr="0">
          <a:noAutofit/>
        </a:bodyPr>
        <a:lstStyle/>
        <a:p>
          <a:pPr marL="0" lvl="0" indent="0" algn="ctr" defTabSz="622300">
            <a:lnSpc>
              <a:spcPct val="90000"/>
            </a:lnSpc>
            <a:spcBef>
              <a:spcPct val="0"/>
            </a:spcBef>
            <a:spcAft>
              <a:spcPct val="35000"/>
            </a:spcAft>
            <a:buNone/>
          </a:pPr>
          <a:r>
            <a:rPr lang="en-US" sz="1400" kern="1200"/>
            <a:t>Strip Clubs</a:t>
          </a:r>
        </a:p>
      </dsp:txBody>
      <dsp:txXfrm>
        <a:off x="3898460" y="1519158"/>
        <a:ext cx="982331" cy="843215"/>
      </dsp:txXfrm>
    </dsp:sp>
    <dsp:sp modelId="{2946AEC6-98DD-4562-8C27-2D08C0284EF0}">
      <dsp:nvSpPr>
        <dsp:cNvPr id="0" name=""/>
        <dsp:cNvSpPr/>
      </dsp:nvSpPr>
      <dsp:spPr>
        <a:xfrm>
          <a:off x="3784929" y="1843482"/>
          <a:ext cx="165620" cy="143171"/>
        </a:xfrm>
        <a:prstGeom prst="hexagon">
          <a:avLst>
            <a:gd name="adj" fmla="val 25000"/>
            <a:gd name="vf" fmla="val 115470"/>
          </a:avLst>
        </a:prstGeom>
        <a:solidFill>
          <a:schemeClr val="l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524AC72-CB2E-4E3C-91A9-AD275998C534}">
      <dsp:nvSpPr>
        <dsp:cNvPr id="0" name=""/>
        <dsp:cNvSpPr/>
      </dsp:nvSpPr>
      <dsp:spPr>
        <a:xfrm>
          <a:off x="2436787" y="1940540"/>
          <a:ext cx="1423111" cy="1221573"/>
        </a:xfrm>
        <a:prstGeom prst="hexagon">
          <a:avLst>
            <a:gd name="adj" fmla="val 25000"/>
            <a:gd name="vf" fmla="val 115470"/>
          </a:avLst>
        </a:prstGeom>
        <a:blipFill>
          <a:blip xmlns:r="http://schemas.openxmlformats.org/officeDocument/2006/relationships" r:embed="rId6" cstate="print">
            <a:extLst>
              <a:ext uri="{28A0092B-C50C-407E-A947-70E740481C1C}">
                <a14:useLocalDpi xmlns:a14="http://schemas.microsoft.com/office/drawing/2010/main" val="0"/>
              </a:ext>
            </a:extLst>
          </a:blip>
          <a:srcRect/>
          <a:stretch>
            <a:fillRect l="-7000" r="-7000"/>
          </a:stretch>
        </a:blip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9398AD7-F32B-4DAB-884E-29B18FE92CAA}">
      <dsp:nvSpPr>
        <dsp:cNvPr id="0" name=""/>
        <dsp:cNvSpPr/>
      </dsp:nvSpPr>
      <dsp:spPr>
        <a:xfrm>
          <a:off x="5002880" y="1158707"/>
          <a:ext cx="165620" cy="143171"/>
        </a:xfrm>
        <a:prstGeom prst="hexagon">
          <a:avLst>
            <a:gd name="adj" fmla="val 25000"/>
            <a:gd name="vf" fmla="val 115470"/>
          </a:avLst>
        </a:prstGeom>
        <a:solidFill>
          <a:schemeClr val="l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FFEF497-C941-4C7A-B092-E60201B8A936}">
      <dsp:nvSpPr>
        <dsp:cNvPr id="0" name=""/>
        <dsp:cNvSpPr/>
      </dsp:nvSpPr>
      <dsp:spPr>
        <a:xfrm>
          <a:off x="4935798" y="1956809"/>
          <a:ext cx="1423111" cy="1221573"/>
        </a:xfrm>
        <a:prstGeom prst="hexagon">
          <a:avLst>
            <a:gd name="adj" fmla="val 25000"/>
            <a:gd name="vf" fmla="val 115470"/>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7780" rIns="0" bIns="17780" numCol="1" spcCol="1270" anchor="ctr" anchorCtr="0">
          <a:noAutofit/>
        </a:bodyPr>
        <a:lstStyle/>
        <a:p>
          <a:pPr marL="0" lvl="0" indent="0" algn="ctr" defTabSz="622300">
            <a:lnSpc>
              <a:spcPct val="90000"/>
            </a:lnSpc>
            <a:spcBef>
              <a:spcPct val="0"/>
            </a:spcBef>
            <a:spcAft>
              <a:spcPct val="35000"/>
            </a:spcAft>
            <a:buNone/>
          </a:pPr>
          <a:r>
            <a:rPr lang="en-US" sz="1400" kern="1200" dirty="0"/>
            <a:t>Meat Packing</a:t>
          </a:r>
        </a:p>
      </dsp:txBody>
      <dsp:txXfrm>
        <a:off x="5156188" y="2145988"/>
        <a:ext cx="982331" cy="843215"/>
      </dsp:txXfrm>
    </dsp:sp>
    <dsp:sp modelId="{5FB3CB0B-0D63-4A4E-9062-81FB599FC7A1}">
      <dsp:nvSpPr>
        <dsp:cNvPr id="0" name=""/>
        <dsp:cNvSpPr/>
      </dsp:nvSpPr>
      <dsp:spPr>
        <a:xfrm>
          <a:off x="4962627" y="2463109"/>
          <a:ext cx="165620" cy="143171"/>
        </a:xfrm>
        <a:prstGeom prst="hexagon">
          <a:avLst>
            <a:gd name="adj" fmla="val 25000"/>
            <a:gd name="vf" fmla="val 115470"/>
          </a:avLst>
        </a:prstGeom>
        <a:solidFill>
          <a:schemeClr val="l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EAF7D0E-6AE8-4495-8EC7-ECFCA2BEDA51}">
      <dsp:nvSpPr>
        <dsp:cNvPr id="0" name=""/>
        <dsp:cNvSpPr/>
      </dsp:nvSpPr>
      <dsp:spPr>
        <a:xfrm>
          <a:off x="3677851" y="2"/>
          <a:ext cx="1423111" cy="1221573"/>
        </a:xfrm>
        <a:prstGeom prst="hexagon">
          <a:avLst>
            <a:gd name="adj" fmla="val 25000"/>
            <a:gd name="vf" fmla="val 115470"/>
          </a:avLst>
        </a:prstGeom>
        <a:blipFill>
          <a:blip xmlns:r="http://schemas.openxmlformats.org/officeDocument/2006/relationships" r:embed="rId6" cstate="print">
            <a:extLst>
              <a:ext uri="{28A0092B-C50C-407E-A947-70E740481C1C}">
                <a14:useLocalDpi xmlns:a14="http://schemas.microsoft.com/office/drawing/2010/main" val="0"/>
              </a:ext>
            </a:extLst>
          </a:blip>
          <a:srcRect/>
          <a:stretch>
            <a:fillRect l="-7000" r="-7000"/>
          </a:stretch>
        </a:blip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6C337FD-C046-436A-982B-A09BFFD26D2D}">
      <dsp:nvSpPr>
        <dsp:cNvPr id="0" name=""/>
        <dsp:cNvSpPr/>
      </dsp:nvSpPr>
      <dsp:spPr>
        <a:xfrm>
          <a:off x="6299396" y="3148506"/>
          <a:ext cx="165620" cy="143171"/>
        </a:xfrm>
        <a:prstGeom prst="hexagon">
          <a:avLst>
            <a:gd name="adj" fmla="val 25000"/>
            <a:gd name="vf" fmla="val 115470"/>
          </a:avLst>
        </a:prstGeom>
        <a:solidFill>
          <a:schemeClr val="l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133FA2-3BA2-4A0E-A059-EE0E289D966B}">
      <dsp:nvSpPr>
        <dsp:cNvPr id="0" name=""/>
        <dsp:cNvSpPr/>
      </dsp:nvSpPr>
      <dsp:spPr>
        <a:xfrm>
          <a:off x="1405940" y="1060808"/>
          <a:ext cx="1777174" cy="1777204"/>
        </a:xfrm>
        <a:prstGeom prst="ellipse">
          <a:avLst/>
        </a:prstGeom>
        <a:solidFill>
          <a:schemeClr val="accent2">
            <a:alpha val="50000"/>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Family Members</a:t>
          </a:r>
        </a:p>
      </dsp:txBody>
      <dsp:txXfrm>
        <a:off x="1666201" y="1321074"/>
        <a:ext cx="1256652" cy="1256672"/>
      </dsp:txXfrm>
    </dsp:sp>
    <dsp:sp modelId="{19F5387F-3A71-4849-BA3A-53E6135C6973}">
      <dsp:nvSpPr>
        <dsp:cNvPr id="0" name=""/>
        <dsp:cNvSpPr/>
      </dsp:nvSpPr>
      <dsp:spPr>
        <a:xfrm>
          <a:off x="1373589" y="2518044"/>
          <a:ext cx="1777174" cy="1777204"/>
        </a:xfrm>
        <a:prstGeom prst="ellipse">
          <a:avLst/>
        </a:prstGeom>
        <a:solidFill>
          <a:schemeClr val="accent3">
            <a:alpha val="50000"/>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Recruiting Companies</a:t>
          </a:r>
        </a:p>
      </dsp:txBody>
      <dsp:txXfrm>
        <a:off x="1633850" y="2778310"/>
        <a:ext cx="1256652" cy="1256672"/>
      </dsp:txXfrm>
    </dsp:sp>
    <dsp:sp modelId="{66F49C85-1458-4F90-8B95-845A28A81BAC}">
      <dsp:nvSpPr>
        <dsp:cNvPr id="0" name=""/>
        <dsp:cNvSpPr/>
      </dsp:nvSpPr>
      <dsp:spPr>
        <a:xfrm>
          <a:off x="2703046" y="417656"/>
          <a:ext cx="1777174" cy="1777204"/>
        </a:xfrm>
        <a:prstGeom prst="ellipse">
          <a:avLst/>
        </a:prstGeom>
        <a:solidFill>
          <a:schemeClr val="accent4">
            <a:alpha val="50000"/>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Labor Contractors</a:t>
          </a:r>
        </a:p>
      </dsp:txBody>
      <dsp:txXfrm>
        <a:off x="2963307" y="677922"/>
        <a:ext cx="1256652" cy="1256672"/>
      </dsp:txXfrm>
    </dsp:sp>
    <dsp:sp modelId="{FFEB61F5-7CC0-419B-997D-110644CBC11D}">
      <dsp:nvSpPr>
        <dsp:cNvPr id="0" name=""/>
        <dsp:cNvSpPr/>
      </dsp:nvSpPr>
      <dsp:spPr>
        <a:xfrm>
          <a:off x="2655767" y="1770215"/>
          <a:ext cx="1777174" cy="1777204"/>
        </a:xfrm>
        <a:prstGeom prst="ellipse">
          <a:avLst/>
        </a:prstGeom>
        <a:solidFill>
          <a:schemeClr val="accent5">
            <a:alpha val="50000"/>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Government Officials</a:t>
          </a:r>
        </a:p>
      </dsp:txBody>
      <dsp:txXfrm>
        <a:off x="2916028" y="2030481"/>
        <a:ext cx="1256652" cy="1256672"/>
      </dsp:txXfrm>
    </dsp:sp>
    <dsp:sp modelId="{923A0CEB-6AEB-4865-B0A6-F1C65DC0C933}">
      <dsp:nvSpPr>
        <dsp:cNvPr id="0" name=""/>
        <dsp:cNvSpPr/>
      </dsp:nvSpPr>
      <dsp:spPr>
        <a:xfrm>
          <a:off x="4000188" y="1195396"/>
          <a:ext cx="1777174" cy="1777204"/>
        </a:xfrm>
        <a:prstGeom prst="ellipse">
          <a:avLst/>
        </a:prstGeom>
        <a:solidFill>
          <a:schemeClr val="accent6">
            <a:alpha val="50000"/>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Business Owners</a:t>
          </a:r>
        </a:p>
      </dsp:txBody>
      <dsp:txXfrm>
        <a:off x="4260449" y="1455662"/>
        <a:ext cx="1256652" cy="1256672"/>
      </dsp:txXfrm>
    </dsp:sp>
    <dsp:sp modelId="{0098EECC-2176-45DE-B70B-3D5DF54434D4}">
      <dsp:nvSpPr>
        <dsp:cNvPr id="0" name=""/>
        <dsp:cNvSpPr/>
      </dsp:nvSpPr>
      <dsp:spPr>
        <a:xfrm>
          <a:off x="3937945" y="2667596"/>
          <a:ext cx="1777174" cy="1777204"/>
        </a:xfrm>
        <a:prstGeom prst="ellipse">
          <a:avLst/>
        </a:prstGeom>
        <a:solidFill>
          <a:schemeClr val="accent2">
            <a:alpha val="50000"/>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Organized Criminal Groups</a:t>
          </a:r>
        </a:p>
      </dsp:txBody>
      <dsp:txXfrm>
        <a:off x="4198206" y="2927862"/>
        <a:ext cx="1256652" cy="1256672"/>
      </dsp:txXfrm>
    </dsp:sp>
    <dsp:sp modelId="{19B61EEA-2ADC-400D-A937-11E375ACED5A}">
      <dsp:nvSpPr>
        <dsp:cNvPr id="0" name=""/>
        <dsp:cNvSpPr/>
      </dsp:nvSpPr>
      <dsp:spPr>
        <a:xfrm>
          <a:off x="2662793" y="3249027"/>
          <a:ext cx="1777174" cy="1777204"/>
        </a:xfrm>
        <a:prstGeom prst="ellipse">
          <a:avLst/>
        </a:prstGeom>
        <a:solidFill>
          <a:schemeClr val="accent3">
            <a:alpha val="50000"/>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Neighbors, Friends,</a:t>
          </a:r>
        </a:p>
        <a:p>
          <a:pPr marL="0" lvl="0" indent="0" algn="ctr" defTabSz="755650">
            <a:lnSpc>
              <a:spcPct val="90000"/>
            </a:lnSpc>
            <a:spcBef>
              <a:spcPct val="0"/>
            </a:spcBef>
            <a:spcAft>
              <a:spcPct val="35000"/>
            </a:spcAft>
            <a:buNone/>
          </a:pPr>
          <a:r>
            <a:rPr lang="en-US" sz="1700" kern="1200"/>
            <a:t>Boyfriends</a:t>
          </a:r>
        </a:p>
      </dsp:txBody>
      <dsp:txXfrm>
        <a:off x="2923054" y="3509293"/>
        <a:ext cx="1256652" cy="125667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1C3C3E-4F2A-4DD5-A157-9BBEC0FDCD2D}">
      <dsp:nvSpPr>
        <dsp:cNvPr id="0" name=""/>
        <dsp:cNvSpPr/>
      </dsp:nvSpPr>
      <dsp:spPr>
        <a:xfrm>
          <a:off x="-4753012" y="-828396"/>
          <a:ext cx="5661312" cy="5661312"/>
        </a:xfrm>
        <a:prstGeom prst="blockArc">
          <a:avLst>
            <a:gd name="adj1" fmla="val 18900000"/>
            <a:gd name="adj2" fmla="val 2700000"/>
            <a:gd name="adj3" fmla="val 382"/>
          </a:avLst>
        </a:prstGeom>
        <a:noFill/>
        <a:ln w="55000" cap="flat" cmpd="thickThin" algn="ctr">
          <a:solidFill>
            <a:schemeClr val="accent1">
              <a:lumMod val="75000"/>
            </a:schemeClr>
          </a:solidFill>
          <a:prstDash val="solid"/>
        </a:ln>
        <a:effectLst/>
      </dsp:spPr>
      <dsp:style>
        <a:lnRef idx="2">
          <a:scrgbClr r="0" g="0" b="0"/>
        </a:lnRef>
        <a:fillRef idx="0">
          <a:scrgbClr r="0" g="0" b="0"/>
        </a:fillRef>
        <a:effectRef idx="0">
          <a:scrgbClr r="0" g="0" b="0"/>
        </a:effectRef>
        <a:fontRef idx="minor"/>
      </dsp:style>
    </dsp:sp>
    <dsp:sp modelId="{26618982-DF1C-4C87-B528-F3EE3C8F4D69}">
      <dsp:nvSpPr>
        <dsp:cNvPr id="0" name=""/>
        <dsp:cNvSpPr/>
      </dsp:nvSpPr>
      <dsp:spPr>
        <a:xfrm>
          <a:off x="514557" y="207917"/>
          <a:ext cx="7052596" cy="877391"/>
        </a:xfrm>
        <a:prstGeom prst="rect">
          <a:avLst/>
        </a:prstGeom>
        <a:solidFill>
          <a:schemeClr val="accent1">
            <a:lumMod val="7500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3383"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dirty="0"/>
            <a:t>Missing Information </a:t>
          </a:r>
        </a:p>
      </dsp:txBody>
      <dsp:txXfrm>
        <a:off x="514557" y="207917"/>
        <a:ext cx="7052596" cy="877391"/>
      </dsp:txXfrm>
    </dsp:sp>
    <dsp:sp modelId="{EC971CCB-11DC-404B-839B-5125DCD8042B}">
      <dsp:nvSpPr>
        <dsp:cNvPr id="0" name=""/>
        <dsp:cNvSpPr/>
      </dsp:nvSpPr>
      <dsp:spPr>
        <a:xfrm>
          <a:off x="71458" y="242375"/>
          <a:ext cx="808477" cy="808477"/>
        </a:xfrm>
        <a:prstGeom prst="ellipse">
          <a:avLst/>
        </a:prstGeom>
        <a:solidFill>
          <a:schemeClr val="lt1">
            <a:hueOff val="0"/>
            <a:satOff val="0"/>
            <a:lumOff val="0"/>
            <a:alphaOff val="0"/>
          </a:schemeClr>
        </a:solidFill>
        <a:ln w="55000" cap="flat" cmpd="thickThin" algn="ctr">
          <a:solidFill>
            <a:schemeClr val="accent1">
              <a:lumMod val="75000"/>
            </a:schemeClr>
          </a:solidFill>
          <a:prstDash val="solid"/>
        </a:ln>
        <a:effectLst/>
      </dsp:spPr>
      <dsp:style>
        <a:lnRef idx="2">
          <a:scrgbClr r="0" g="0" b="0"/>
        </a:lnRef>
        <a:fillRef idx="1">
          <a:scrgbClr r="0" g="0" b="0"/>
        </a:fillRef>
        <a:effectRef idx="0">
          <a:scrgbClr r="0" g="0" b="0"/>
        </a:effectRef>
        <a:fontRef idx="minor"/>
      </dsp:style>
    </dsp:sp>
    <dsp:sp modelId="{AAA64413-5DB0-49D2-A36E-1F8E16F00A0E}">
      <dsp:nvSpPr>
        <dsp:cNvPr id="0" name=""/>
        <dsp:cNvSpPr/>
      </dsp:nvSpPr>
      <dsp:spPr>
        <a:xfrm>
          <a:off x="846512" y="1293563"/>
          <a:ext cx="6759502" cy="646781"/>
        </a:xfrm>
        <a:prstGeom prst="rect">
          <a:avLst/>
        </a:prstGeom>
        <a:solidFill>
          <a:schemeClr val="accent1">
            <a:lumMod val="75000"/>
          </a:schemeClr>
        </a:solidFill>
        <a:ln w="55000" cap="flat" cmpd="thickThin"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3383"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dirty="0"/>
            <a:t>Pay is too good to be true</a:t>
          </a:r>
        </a:p>
      </dsp:txBody>
      <dsp:txXfrm>
        <a:off x="846512" y="1293563"/>
        <a:ext cx="6759502" cy="646781"/>
      </dsp:txXfrm>
    </dsp:sp>
    <dsp:sp modelId="{4CCDA997-43D3-4FF9-836D-06C64EA580C4}">
      <dsp:nvSpPr>
        <dsp:cNvPr id="0" name=""/>
        <dsp:cNvSpPr/>
      </dsp:nvSpPr>
      <dsp:spPr>
        <a:xfrm>
          <a:off x="442273" y="1212715"/>
          <a:ext cx="808477" cy="808477"/>
        </a:xfrm>
        <a:prstGeom prst="ellipse">
          <a:avLst/>
        </a:prstGeom>
        <a:solidFill>
          <a:schemeClr val="lt1">
            <a:hueOff val="0"/>
            <a:satOff val="0"/>
            <a:lumOff val="0"/>
            <a:alphaOff val="0"/>
          </a:schemeClr>
        </a:solidFill>
        <a:ln w="55000" cap="flat" cmpd="thickThin" algn="ctr">
          <a:solidFill>
            <a:schemeClr val="accent1">
              <a:lumMod val="75000"/>
            </a:schemeClr>
          </a:solidFill>
          <a:prstDash val="solid"/>
        </a:ln>
        <a:effectLst/>
      </dsp:spPr>
      <dsp:style>
        <a:lnRef idx="2">
          <a:scrgbClr r="0" g="0" b="0"/>
        </a:lnRef>
        <a:fillRef idx="1">
          <a:scrgbClr r="0" g="0" b="0"/>
        </a:fillRef>
        <a:effectRef idx="0">
          <a:scrgbClr r="0" g="0" b="0"/>
        </a:effectRef>
        <a:fontRef idx="minor"/>
      </dsp:style>
    </dsp:sp>
    <dsp:sp modelId="{52159548-32E3-47BC-9492-01EA8099D0FD}">
      <dsp:nvSpPr>
        <dsp:cNvPr id="0" name=""/>
        <dsp:cNvSpPr/>
      </dsp:nvSpPr>
      <dsp:spPr>
        <a:xfrm>
          <a:off x="846512" y="2230598"/>
          <a:ext cx="6759502" cy="713393"/>
        </a:xfrm>
        <a:prstGeom prst="rect">
          <a:avLst/>
        </a:prstGeom>
        <a:solidFill>
          <a:schemeClr val="accent1">
            <a:lumMod val="75000"/>
          </a:schemeClr>
        </a:solidFill>
        <a:ln w="55000" cap="flat" cmpd="thickThin"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3383" tIns="55880" rIns="55880" bIns="55880" numCol="1" spcCol="1270" anchor="ctr" anchorCtr="0">
          <a:noAutofit/>
        </a:bodyPr>
        <a:lstStyle/>
        <a:p>
          <a:pPr marL="0" lvl="0" indent="0" algn="l" defTabSz="977900">
            <a:lnSpc>
              <a:spcPct val="90000"/>
            </a:lnSpc>
            <a:spcBef>
              <a:spcPct val="0"/>
            </a:spcBef>
            <a:spcAft>
              <a:spcPct val="35000"/>
            </a:spcAft>
            <a:buNone/>
          </a:pPr>
          <a:r>
            <a:rPr lang="en-US" sz="2200" kern="1200" dirty="0">
              <a:solidFill>
                <a:prstClr val="white"/>
              </a:solidFill>
              <a:latin typeface="Calibri" panose="020F0502020204030204"/>
              <a:ea typeface="+mn-ea"/>
              <a:cs typeface="+mn-cs"/>
            </a:rPr>
            <a:t>Living at Work Site</a:t>
          </a:r>
        </a:p>
      </dsp:txBody>
      <dsp:txXfrm>
        <a:off x="846512" y="2230598"/>
        <a:ext cx="6759502" cy="713393"/>
      </dsp:txXfrm>
    </dsp:sp>
    <dsp:sp modelId="{FDB94C6E-BF5A-46F6-B655-34D2D22D204A}">
      <dsp:nvSpPr>
        <dsp:cNvPr id="0" name=""/>
        <dsp:cNvSpPr/>
      </dsp:nvSpPr>
      <dsp:spPr>
        <a:xfrm>
          <a:off x="442273" y="2183056"/>
          <a:ext cx="808477" cy="808477"/>
        </a:xfrm>
        <a:prstGeom prst="ellipse">
          <a:avLst/>
        </a:prstGeom>
        <a:solidFill>
          <a:schemeClr val="lt1">
            <a:hueOff val="0"/>
            <a:satOff val="0"/>
            <a:lumOff val="0"/>
            <a:alphaOff val="0"/>
          </a:schemeClr>
        </a:solidFill>
        <a:ln w="55000" cap="flat" cmpd="thickThin" algn="ctr">
          <a:solidFill>
            <a:schemeClr val="accent1">
              <a:lumMod val="75000"/>
            </a:schemeClr>
          </a:solidFill>
          <a:prstDash val="solid"/>
        </a:ln>
        <a:effectLst/>
      </dsp:spPr>
      <dsp:style>
        <a:lnRef idx="2">
          <a:scrgbClr r="0" g="0" b="0"/>
        </a:lnRef>
        <a:fillRef idx="1">
          <a:scrgbClr r="0" g="0" b="0"/>
        </a:fillRef>
        <a:effectRef idx="0">
          <a:scrgbClr r="0" g="0" b="0"/>
        </a:effectRef>
        <a:fontRef idx="minor"/>
      </dsp:style>
    </dsp:sp>
    <dsp:sp modelId="{A47FE31A-C7CA-48F4-88D1-C9A5426B4AB3}">
      <dsp:nvSpPr>
        <dsp:cNvPr id="0" name=""/>
        <dsp:cNvSpPr/>
      </dsp:nvSpPr>
      <dsp:spPr>
        <a:xfrm>
          <a:off x="419652" y="3234245"/>
          <a:ext cx="7130317" cy="646781"/>
        </a:xfrm>
        <a:prstGeom prst="rect">
          <a:avLst/>
        </a:prstGeom>
        <a:solidFill>
          <a:schemeClr val="accent1">
            <a:lumMod val="75000"/>
          </a:schemeClr>
        </a:solidFill>
        <a:ln w="55000" cap="flat" cmpd="thickThin"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3383" tIns="27940" rIns="27940" bIns="27940" numCol="1" spcCol="1270" anchor="ctr" anchorCtr="0">
          <a:noAutofit/>
        </a:bodyPr>
        <a:lstStyle/>
        <a:p>
          <a:pPr marL="0" lvl="0" indent="0" algn="l" defTabSz="488950">
            <a:lnSpc>
              <a:spcPct val="90000"/>
            </a:lnSpc>
            <a:spcBef>
              <a:spcPct val="0"/>
            </a:spcBef>
            <a:spcAft>
              <a:spcPct val="35000"/>
            </a:spcAft>
            <a:buNone/>
          </a:pPr>
          <a:endParaRPr lang="en-US" sz="1100" kern="1200" dirty="0"/>
        </a:p>
        <a:p>
          <a:pPr marL="0" lvl="0" indent="0" algn="l" defTabSz="488950">
            <a:lnSpc>
              <a:spcPct val="90000"/>
            </a:lnSpc>
            <a:spcBef>
              <a:spcPct val="0"/>
            </a:spcBef>
            <a:spcAft>
              <a:spcPct val="35000"/>
            </a:spcAft>
            <a:buNone/>
          </a:pPr>
          <a:r>
            <a:rPr lang="en-US" sz="2200" kern="1200" dirty="0">
              <a:solidFill>
                <a:prstClr val="white"/>
              </a:solidFill>
              <a:latin typeface="Calibri" panose="020F0502020204030204"/>
              <a:ea typeface="+mn-ea"/>
              <a:cs typeface="+mn-cs"/>
            </a:rPr>
            <a:t>    Offer to fix your documents</a:t>
          </a:r>
        </a:p>
        <a:p>
          <a:pPr marL="0" lvl="0" indent="0" algn="l" defTabSz="488950">
            <a:lnSpc>
              <a:spcPct val="90000"/>
            </a:lnSpc>
            <a:spcBef>
              <a:spcPct val="0"/>
            </a:spcBef>
            <a:spcAft>
              <a:spcPct val="35000"/>
            </a:spcAft>
            <a:buNone/>
          </a:pPr>
          <a:endParaRPr lang="en-US" sz="1100" kern="1200" dirty="0">
            <a:solidFill>
              <a:prstClr val="white"/>
            </a:solidFill>
            <a:latin typeface="Calibri" panose="020F0502020204030204"/>
            <a:ea typeface="+mn-ea"/>
            <a:cs typeface="+mn-cs"/>
          </a:endParaRPr>
        </a:p>
      </dsp:txBody>
      <dsp:txXfrm>
        <a:off x="419652" y="3234245"/>
        <a:ext cx="7130317" cy="646781"/>
      </dsp:txXfrm>
    </dsp:sp>
    <dsp:sp modelId="{38EA498E-76F7-4357-ABBA-719ECAE388E7}">
      <dsp:nvSpPr>
        <dsp:cNvPr id="0" name=""/>
        <dsp:cNvSpPr/>
      </dsp:nvSpPr>
      <dsp:spPr>
        <a:xfrm>
          <a:off x="71458" y="3153397"/>
          <a:ext cx="808477" cy="808477"/>
        </a:xfrm>
        <a:prstGeom prst="ellipse">
          <a:avLst/>
        </a:prstGeom>
        <a:solidFill>
          <a:schemeClr val="l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898102" y="0"/>
            <a:ext cx="2982119" cy="466434"/>
          </a:xfrm>
          <a:prstGeom prst="rect">
            <a:avLst/>
          </a:prstGeom>
        </p:spPr>
        <p:txBody>
          <a:bodyPr vert="horz" lIns="93177" tIns="46589" rIns="93177" bIns="46589" rtlCol="0"/>
          <a:lstStyle>
            <a:lvl1pPr algn="r">
              <a:defRPr sz="1200"/>
            </a:lvl1pPr>
          </a:lstStyle>
          <a:p>
            <a:fld id="{F454FF95-51EF-4B3E-80EB-3A259C7B65D5}" type="datetimeFigureOut">
              <a:rPr lang="en-US" smtClean="0"/>
              <a:t>2/21/2020</a:t>
            </a:fld>
            <a:endParaRPr lang="en-US"/>
          </a:p>
        </p:txBody>
      </p:sp>
      <p:sp>
        <p:nvSpPr>
          <p:cNvPr id="4" name="Slide Image Placeholder 3"/>
          <p:cNvSpPr>
            <a:spLocks noGrp="1" noRot="1" noChangeAspect="1"/>
          </p:cNvSpPr>
          <p:nvPr>
            <p:ph type="sldImg" idx="2"/>
          </p:nvPr>
        </p:nvSpPr>
        <p:spPr>
          <a:xfrm>
            <a:off x="1350963" y="1162050"/>
            <a:ext cx="4179887"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688182" y="4473892"/>
            <a:ext cx="550545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2982119"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8"/>
            <a:ext cx="2982119" cy="466433"/>
          </a:xfrm>
          <a:prstGeom prst="rect">
            <a:avLst/>
          </a:prstGeom>
        </p:spPr>
        <p:txBody>
          <a:bodyPr vert="horz" lIns="93177" tIns="46589" rIns="93177" bIns="46589" rtlCol="0" anchor="b"/>
          <a:lstStyle>
            <a:lvl1pPr algn="r">
              <a:defRPr sz="1200"/>
            </a:lvl1pPr>
          </a:lstStyle>
          <a:p>
            <a:fld id="{E3BEBB01-92A7-42A8-9843-E6564D2D50B2}" type="slidenum">
              <a:rPr lang="en-US" smtClean="0"/>
              <a:t>‹#›</a:t>
            </a:fld>
            <a:endParaRPr lang="en-US"/>
          </a:p>
        </p:txBody>
      </p:sp>
    </p:spTree>
    <p:extLst>
      <p:ext uri="{BB962C8B-B14F-4D97-AF65-F5344CB8AC3E}">
        <p14:creationId xmlns:p14="http://schemas.microsoft.com/office/powerpoint/2010/main" val="19735410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50963" y="1162050"/>
            <a:ext cx="4179887" cy="3136900"/>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Amistad Movement educates men, women, and youth who are immigrants in the United States on human trafficking so they know the signs of this crime and can protect themselves and their loved ones from falling victim.</a:t>
            </a:r>
            <a:endParaRPr lang="en-US" dirty="0">
              <a:effectLst/>
            </a:endParaRPr>
          </a:p>
          <a:p>
            <a:endParaRPr lang="en-US" dirty="0"/>
          </a:p>
        </p:txBody>
      </p:sp>
      <p:sp>
        <p:nvSpPr>
          <p:cNvPr id="4" name="Slide Number Placeholder 3"/>
          <p:cNvSpPr>
            <a:spLocks noGrp="1"/>
          </p:cNvSpPr>
          <p:nvPr>
            <p:ph type="sldNum" sz="quarter" idx="10"/>
          </p:nvPr>
        </p:nvSpPr>
        <p:spPr/>
        <p:txBody>
          <a:bodyPr/>
          <a:lstStyle/>
          <a:p>
            <a:fld id="{9FA2A58C-9786-4359-9668-474113BCA97C}"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50963" y="1162050"/>
            <a:ext cx="4179887" cy="3136900"/>
          </a:xfrm>
        </p:spPr>
      </p:sp>
      <p:sp>
        <p:nvSpPr>
          <p:cNvPr id="3" name="Notes Placeholder 2"/>
          <p:cNvSpPr>
            <a:spLocks noGrp="1"/>
          </p:cNvSpPr>
          <p:nvPr>
            <p:ph type="body" idx="1"/>
          </p:nvPr>
        </p:nvSpPr>
        <p:spPr/>
        <p:txBody>
          <a:bodyPr>
            <a:norm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1" u="sng" kern="1200" dirty="0">
                <a:solidFill>
                  <a:schemeClr val="tx1"/>
                </a:solidFill>
                <a:effectLst/>
                <a:latin typeface="+mn-lt"/>
                <a:ea typeface="+mn-ea"/>
                <a:cs typeface="+mn-cs"/>
              </a:rPr>
              <a:t>Facilitator instructions</a:t>
            </a:r>
            <a:r>
              <a:rPr lang="en-US" sz="1200" i="1" kern="1200" dirty="0">
                <a:solidFill>
                  <a:schemeClr val="tx1"/>
                </a:solidFill>
                <a:effectLst/>
                <a:latin typeface="+mn-lt"/>
                <a:ea typeface="+mn-ea"/>
                <a:cs typeface="+mn-cs"/>
              </a:rPr>
              <a:t>: Ask the group, “What are some of the types of jobs or industries that you think might have trafficking?”  Get responses before showing this list.  Also mention that trafficking can happen anywhere, not just these places.  There is even trafficking in unexpected places such as teachers (foreign on H2B visas) and circus workers.</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FA2A58C-9786-4359-9668-474113BCA97C}"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A1CA4684-F963-444B-874F-55155E257608}"/>
              </a:ext>
            </a:extLst>
          </p:cNvPr>
          <p:cNvSpPr>
            <a:spLocks noGrp="1" noChangeArrowheads="1"/>
          </p:cNvSpPr>
          <p:nvPr>
            <p:ph type="sldNum" sz="quarter" idx="5"/>
          </p:nvPr>
        </p:nvSpPr>
        <p:spPr>
          <a:noFill/>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149C7068-41F3-4935-AE6F-C437488F6C7F}" type="slidenum">
              <a:rPr lang="en-US" altLang="en-US">
                <a:latin typeface="Arial" panose="020B0604020202020204" pitchFamily="34" charset="0"/>
              </a:rPr>
              <a:pPr/>
              <a:t>11</a:t>
            </a:fld>
            <a:endParaRPr lang="en-US" altLang="en-US">
              <a:latin typeface="Arial" panose="020B0604020202020204" pitchFamily="34" charset="0"/>
            </a:endParaRPr>
          </a:p>
        </p:txBody>
      </p:sp>
      <p:sp>
        <p:nvSpPr>
          <p:cNvPr id="30723" name="Rectangle 2">
            <a:extLst>
              <a:ext uri="{FF2B5EF4-FFF2-40B4-BE49-F238E27FC236}">
                <a16:creationId xmlns:a16="http://schemas.microsoft.com/office/drawing/2014/main" id="{53088A9A-7485-4419-A959-1B897EB6C660}"/>
              </a:ext>
            </a:extLst>
          </p:cNvPr>
          <p:cNvSpPr>
            <a:spLocks noGrp="1" noRot="1" noChangeAspect="1" noChangeArrowheads="1" noTextEdit="1"/>
          </p:cNvSpPr>
          <p:nvPr>
            <p:ph type="sldImg"/>
          </p:nvPr>
        </p:nvSpPr>
        <p:spPr>
          <a:ln/>
        </p:spPr>
      </p:sp>
      <p:sp>
        <p:nvSpPr>
          <p:cNvPr id="30724" name="Rectangle 3">
            <a:extLst>
              <a:ext uri="{FF2B5EF4-FFF2-40B4-BE49-F238E27FC236}">
                <a16:creationId xmlns:a16="http://schemas.microsoft.com/office/drawing/2014/main" id="{2684C034-A601-46BD-981C-11ED835640BF}"/>
              </a:ext>
            </a:extLst>
          </p:cNvPr>
          <p:cNvSpPr>
            <a:spLocks noGrp="1" noChangeArrowheads="1"/>
          </p:cNvSpPr>
          <p:nvPr>
            <p:ph type="body" idx="1"/>
          </p:nvPr>
        </p:nvSpPr>
        <p:spPr>
          <a:noFill/>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As you can see, the places we just discussed are diverse. Trafficking can happen almost anywhere.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Here are more examples of jobs where people have been trapped into labor trafficking.</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Many victims in these jobs are immigrants. That is because these industries are often poorly regulated. That means there are either very few laws governing these industries to protect workers or it is hard for the government to enforce the laws.</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E8A6603E-6F53-4030-A244-FF6EE904DF24}"/>
              </a:ext>
            </a:extLst>
          </p:cNvPr>
          <p:cNvSpPr>
            <a:spLocks noGrp="1" noChangeArrowheads="1"/>
          </p:cNvSpPr>
          <p:nvPr>
            <p:ph type="sldNum" sz="quarter" idx="5"/>
          </p:nvPr>
        </p:nvSpPr>
        <p:spPr>
          <a:noFill/>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6840AC6F-990B-4CC7-AF16-7720913EF86B}" type="slidenum">
              <a:rPr lang="en-US" altLang="en-US">
                <a:latin typeface="Arial" panose="020B0604020202020204" pitchFamily="34" charset="0"/>
              </a:rPr>
              <a:pPr/>
              <a:t>12</a:t>
            </a:fld>
            <a:endParaRPr lang="en-US" altLang="en-US">
              <a:latin typeface="Arial" panose="020B0604020202020204" pitchFamily="34" charset="0"/>
            </a:endParaRPr>
          </a:p>
        </p:txBody>
      </p:sp>
      <p:sp>
        <p:nvSpPr>
          <p:cNvPr id="32771" name="Rectangle 2">
            <a:extLst>
              <a:ext uri="{FF2B5EF4-FFF2-40B4-BE49-F238E27FC236}">
                <a16:creationId xmlns:a16="http://schemas.microsoft.com/office/drawing/2014/main" id="{CEE2D0DD-CDA6-44F4-91C8-60DC7449A4EE}"/>
              </a:ext>
            </a:extLst>
          </p:cNvPr>
          <p:cNvSpPr>
            <a:spLocks noGrp="1" noRot="1" noChangeAspect="1" noChangeArrowheads="1" noTextEdit="1"/>
          </p:cNvSpPr>
          <p:nvPr>
            <p:ph type="sldImg"/>
          </p:nvPr>
        </p:nvSpPr>
        <p:spPr>
          <a:ln/>
        </p:spPr>
      </p:sp>
      <p:sp>
        <p:nvSpPr>
          <p:cNvPr id="32772" name="Rectangle 3">
            <a:extLst>
              <a:ext uri="{FF2B5EF4-FFF2-40B4-BE49-F238E27FC236}">
                <a16:creationId xmlns:a16="http://schemas.microsoft.com/office/drawing/2014/main" id="{6F80E674-16A1-447F-901B-EEEE16697A54}"/>
              </a:ext>
            </a:extLst>
          </p:cNvPr>
          <p:cNvSpPr>
            <a:spLocks noGrp="1" noChangeArrowheads="1"/>
          </p:cNvSpPr>
          <p:nvPr>
            <p:ph type="body" idx="1"/>
          </p:nvPr>
        </p:nvSpPr>
        <p:spPr>
          <a:noFill/>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As you can see, the places we just discussed are diverse. Trafficking can happen almost anywhere.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Here are more examples of jobs where people have been trapped into labor trafficking.</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Many victims in these jobs are immigrants. That is because these industries are often poorly regulated. That means there are either very few laws governing these industries to protect workers or it is hard for the government to enforce the laws.</a:t>
            </a:r>
          </a:p>
          <a:p>
            <a:endParaRPr lang="en-US" sz="1200" kern="1200" dirty="0">
              <a:solidFill>
                <a:schemeClr val="tx1"/>
              </a:solidFill>
              <a:effectLst/>
              <a:latin typeface="+mn-lt"/>
              <a:ea typeface="+mn-ea"/>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bwMode="auto">
          <a:xfrm>
            <a:off x="1350963" y="1162050"/>
            <a:ext cx="4179887" cy="3136900"/>
          </a:xfrm>
          <a:noFill/>
          <a:ln>
            <a:solidFill>
              <a:srgbClr val="000000"/>
            </a:solidFill>
            <a:miter lim="800000"/>
            <a:headEnd/>
            <a:tailEnd/>
          </a:ln>
        </p:spPr>
      </p:sp>
      <p:sp>
        <p:nvSpPr>
          <p:cNvPr id="166915" name="Notes Placeholder 2"/>
          <p:cNvSpPr>
            <a:spLocks noGrp="1"/>
          </p:cNvSpPr>
          <p:nvPr>
            <p:ph type="body" idx="1"/>
          </p:nvPr>
        </p:nvSpPr>
        <p:spPr bwMode="auto">
          <a:noFill/>
        </p:spPr>
        <p:txBody>
          <a:bodyPr wrap="square" numCol="1" anchor="t" anchorCtr="0" compatLnSpc="1">
            <a:prstTxWarp prst="textNoShape">
              <a:avLst/>
            </a:prstTxWarp>
          </a:bodyPr>
          <a:lstStyle/>
          <a:p>
            <a:pPr marL="171450" lvl="0" indent="-171450">
              <a:buFont typeface="Arial" panose="020B0604020202020204" pitchFamily="34" charset="0"/>
              <a:buChar char="•"/>
            </a:pPr>
            <a:r>
              <a:rPr lang="en-US" sz="1200" i="1" u="sng" kern="1200" dirty="0">
                <a:solidFill>
                  <a:schemeClr val="tx1"/>
                </a:solidFill>
                <a:effectLst/>
                <a:latin typeface="+mn-lt"/>
                <a:ea typeface="+mn-ea"/>
                <a:cs typeface="+mn-cs"/>
              </a:rPr>
              <a:t>Facilitator Instructions:</a:t>
            </a:r>
            <a:r>
              <a:rPr lang="en-US" sz="1200" i="1" kern="1200" dirty="0">
                <a:solidFill>
                  <a:schemeClr val="tx1"/>
                </a:solidFill>
                <a:effectLst/>
                <a:latin typeface="+mn-lt"/>
                <a:ea typeface="+mn-ea"/>
                <a:cs typeface="+mn-cs"/>
              </a:rPr>
              <a:t> Ask the group what type of people come to mind when they imagine a trafficking victim? Adult? Child? Gender? Age? Ethnicity? </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i="1" kern="1200" dirty="0">
                <a:solidFill>
                  <a:schemeClr val="tx1"/>
                </a:solidFill>
                <a:effectLst/>
                <a:latin typeface="+mn-lt"/>
                <a:ea typeface="+mn-ea"/>
                <a:cs typeface="+mn-cs"/>
              </a:rPr>
              <a:t>Then explain that in general, victims are varied. Some are educated, while others have no formal education. Victims include men, women, and children that have been trafficked as individuals, families, or groups. Trafficking victims can be documented or undocumented and come from many different countries. Victims are also different in age, race, class, gender, religion, and culture. There is no set profile for a victim of human trafficking.  </a:t>
            </a:r>
            <a:endParaRPr lang="en-US" sz="1200" kern="1200" dirty="0">
              <a:solidFill>
                <a:schemeClr val="tx1"/>
              </a:solidFill>
              <a:effectLst/>
              <a:latin typeface="+mn-lt"/>
              <a:ea typeface="+mn-ea"/>
              <a:cs typeface="+mn-cs"/>
            </a:endParaRPr>
          </a:p>
          <a:p>
            <a:pPr>
              <a:spcBef>
                <a:spcPct val="0"/>
              </a:spcBef>
            </a:pPr>
            <a:endParaRPr lang="en-US" dirty="0"/>
          </a:p>
        </p:txBody>
      </p:sp>
      <p:sp>
        <p:nvSpPr>
          <p:cNvPr id="1669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2B7C97A-8313-41BE-AA62-9470C7C7018C}" type="slidenum">
              <a:rPr lang="en-US"/>
              <a:pPr fontAlgn="base">
                <a:spcBef>
                  <a:spcPct val="0"/>
                </a:spcBef>
                <a:spcAft>
                  <a:spcPct val="0"/>
                </a:spcAft>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id="{5B6199C2-F8DA-442A-AB09-A1401155BDC0}"/>
              </a:ext>
            </a:extLst>
          </p:cNvPr>
          <p:cNvSpPr>
            <a:spLocks noGrp="1" noChangeArrowheads="1"/>
          </p:cNvSpPr>
          <p:nvPr>
            <p:ph type="sldNum" sz="quarter" idx="5"/>
          </p:nvPr>
        </p:nvSpPr>
        <p:spPr>
          <a:noFill/>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21E65A2F-6141-4B84-9664-1CB3689125DF}" type="slidenum">
              <a:rPr lang="en-US" altLang="en-US">
                <a:latin typeface="Arial" panose="020B0604020202020204" pitchFamily="34" charset="0"/>
              </a:rPr>
              <a:pPr/>
              <a:t>14</a:t>
            </a:fld>
            <a:endParaRPr lang="en-US" altLang="en-US">
              <a:latin typeface="Arial" panose="020B0604020202020204" pitchFamily="34" charset="0"/>
            </a:endParaRPr>
          </a:p>
        </p:txBody>
      </p:sp>
      <p:sp>
        <p:nvSpPr>
          <p:cNvPr id="20483" name="Rectangle 2">
            <a:extLst>
              <a:ext uri="{FF2B5EF4-FFF2-40B4-BE49-F238E27FC236}">
                <a16:creationId xmlns:a16="http://schemas.microsoft.com/office/drawing/2014/main" id="{34CA8C72-574D-468B-B407-453C1575CDF6}"/>
              </a:ext>
            </a:extLst>
          </p:cNvPr>
          <p:cNvSpPr>
            <a:spLocks noGrp="1" noRot="1" noChangeAspect="1" noChangeArrowheads="1" noTextEdit="1"/>
          </p:cNvSpPr>
          <p:nvPr>
            <p:ph type="sldImg"/>
          </p:nvPr>
        </p:nvSpPr>
        <p:spPr>
          <a:ln/>
        </p:spPr>
      </p:sp>
      <p:sp>
        <p:nvSpPr>
          <p:cNvPr id="20484" name="Rectangle 3">
            <a:extLst>
              <a:ext uri="{FF2B5EF4-FFF2-40B4-BE49-F238E27FC236}">
                <a16:creationId xmlns:a16="http://schemas.microsoft.com/office/drawing/2014/main" id="{9B0C8878-0A1F-45B2-8BAC-7A6694E759D8}"/>
              </a:ext>
            </a:extLst>
          </p:cNvPr>
          <p:cNvSpPr>
            <a:spLocks noGrp="1" noChangeArrowheads="1"/>
          </p:cNvSpPr>
          <p:nvPr>
            <p:ph type="body" idx="1"/>
          </p:nvPr>
        </p:nvSpPr>
        <p:spPr>
          <a:noFill/>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This crime can happen to anyone.  However, there are groups of people that are extra vulnerable to exploitation and trafficking.  One of those groups are immigrants, whether they are living in the United States with papers or without.  Immigrant youth are also easily targeted.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 Why does this happen?  Traffickers always look for people with vulnerabilities to exploit. They know that men, women, and children who are new to this country are unfamiliar with the laws and rights that protect them.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 They also know that immigrants often come to the United States looking for not only safety, but for economic opportunities. They know that immigrants often need to find a job quickly to help their families who are in need.  Traffickers take advantage of this need by offering them false promises of a better life.  </a:t>
            </a:r>
          </a:p>
          <a:p>
            <a:pPr eaLnBrk="1" hangingPunct="1"/>
            <a:endParaRPr lang="en-US"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bwMode="auto">
          <a:xfrm>
            <a:off x="1350963" y="1162050"/>
            <a:ext cx="4179887" cy="3136900"/>
          </a:xfrm>
          <a:noFill/>
          <a:ln>
            <a:solidFill>
              <a:srgbClr val="000000"/>
            </a:solidFill>
            <a:miter lim="800000"/>
            <a:headEnd/>
            <a:tailEnd/>
          </a:ln>
        </p:spPr>
      </p:sp>
      <p:sp>
        <p:nvSpPr>
          <p:cNvPr id="160771" name="Notes Placeholder 2"/>
          <p:cNvSpPr>
            <a:spLocks noGrp="1"/>
          </p:cNvSpPr>
          <p:nvPr>
            <p:ph type="body" idx="1"/>
          </p:nvPr>
        </p:nvSpPr>
        <p:spPr bwMode="auto">
          <a:noFill/>
        </p:spPr>
        <p:txBody>
          <a:bodyPr wrap="square" numCol="1" anchor="t" anchorCtr="0" compatLnSpc="1">
            <a:prstTxWarp prst="textNoShape">
              <a:avLst/>
            </a:prstTxWarp>
          </a:bodyPr>
          <a:lstStyle/>
          <a:p>
            <a:pPr marL="171450" marR="0" lvl="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Victims can be drawn in for a variety of reasons such as: better opportunities to provide for their family, educational opportunities, love, marriage, and a better life in general.  The vulnerability that victims are subjected to can increase their dependency on someone who makes false promises. </a:t>
            </a:r>
          </a:p>
          <a:p>
            <a:pPr>
              <a:spcBef>
                <a:spcPct val="0"/>
              </a:spcBef>
            </a:pPr>
            <a:endParaRPr lang="en-US" dirty="0"/>
          </a:p>
        </p:txBody>
      </p:sp>
      <p:sp>
        <p:nvSpPr>
          <p:cNvPr id="1607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9CFCC76-B5E7-43DE-BAD9-DD1C5D72AB5F}" type="slidenum">
              <a:rPr lang="en-US"/>
              <a:pPr fontAlgn="base">
                <a:spcBef>
                  <a:spcPct val="0"/>
                </a:spcBef>
                <a:spcAft>
                  <a:spcPct val="0"/>
                </a:spcAft>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lide Image Placeholder 1"/>
          <p:cNvSpPr>
            <a:spLocks noGrp="1" noRot="1" noChangeAspect="1" noTextEdit="1"/>
          </p:cNvSpPr>
          <p:nvPr>
            <p:ph type="sldImg"/>
          </p:nvPr>
        </p:nvSpPr>
        <p:spPr bwMode="auto">
          <a:xfrm>
            <a:off x="1350963" y="1162050"/>
            <a:ext cx="4179887" cy="3136900"/>
          </a:xfrm>
          <a:noFill/>
          <a:ln>
            <a:solidFill>
              <a:srgbClr val="000000"/>
            </a:solidFill>
            <a:miter lim="800000"/>
            <a:headEnd/>
            <a:tailEnd/>
          </a:ln>
        </p:spPr>
      </p:sp>
      <p:sp>
        <p:nvSpPr>
          <p:cNvPr id="186371" name="Notes Placeholder 2"/>
          <p:cNvSpPr>
            <a:spLocks noGrp="1"/>
          </p:cNvSpPr>
          <p:nvPr>
            <p:ph type="body" idx="1"/>
          </p:nvPr>
        </p:nvSpPr>
        <p:spPr bwMode="auto">
          <a:noFill/>
        </p:spPr>
        <p:txBody>
          <a:bodyPr wrap="square" numCol="1" anchor="t" anchorCtr="0" compatLnSpc="1">
            <a:prstTxWarp prst="textNoShape">
              <a:avLst/>
            </a:prstTxWarp>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There several obstacles to identifying victims of human trafficking. First, there is a lack of understanding and awareness about human trafficking. If people do not know that trafficking is a problem around them, they will not be able to recognize it.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Another challenge is that trafficking victims rarely self-identify. In other words, they don’t realize they are a victim.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Finally, a trafficker may be well known in the community. He or she could be an important community member who nobody suspects as a trafficker committing this horrific crime.</a:t>
            </a:r>
          </a:p>
          <a:p>
            <a:pPr>
              <a:spcBef>
                <a:spcPct val="0"/>
              </a:spcBef>
            </a:pPr>
            <a:endParaRPr lang="en-US" dirty="0"/>
          </a:p>
        </p:txBody>
      </p:sp>
      <p:sp>
        <p:nvSpPr>
          <p:cNvPr id="1863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5AD5502-4709-4AA1-8E67-A29F9512E88B}" type="slidenum">
              <a:rPr lang="en-US"/>
              <a:pPr fontAlgn="base">
                <a:spcBef>
                  <a:spcPct val="0"/>
                </a:spcBef>
                <a:spcAft>
                  <a:spcPct val="0"/>
                </a:spcAft>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50963" y="1162050"/>
            <a:ext cx="4179887" cy="3136900"/>
          </a:xfrm>
        </p:spPr>
      </p:sp>
      <p:sp>
        <p:nvSpPr>
          <p:cNvPr id="3" name="Notes Placeholder 2"/>
          <p:cNvSpPr>
            <a:spLocks noGrp="1"/>
          </p:cNvSpPr>
          <p:nvPr>
            <p:ph type="body" idx="1"/>
          </p:nvPr>
        </p:nvSpPr>
        <p:spPr/>
        <p:txBody>
          <a:bodyPr>
            <a:normAutofit/>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Fortunately, there are signs that you can watch for to spot a potential case of  trafficking.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For example, be aware if a person has limited contact with family or friends, cannot leave their work environment or is not allowed to speak for themselves.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There are also behavioral signs to be aware of, such as when a person shows fear or anxiety and is afraid to talk. They may behave as if they are instructed by someone else.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Other signs are when a person receives little or no payment or works very long hours over extended periods of time</a:t>
            </a:r>
          </a:p>
          <a:p>
            <a:pPr marL="171450" lvl="0" indent="-171450">
              <a:buFont typeface="Arial" panose="020B0604020202020204" pitchFamily="34" charset="0"/>
              <a:buChar char="•"/>
            </a:pPr>
            <a:r>
              <a:rPr lang="en-US" sz="1200" i="1" u="sng" kern="1200" dirty="0">
                <a:solidFill>
                  <a:schemeClr val="tx1"/>
                </a:solidFill>
                <a:effectLst/>
                <a:latin typeface="+mn-lt"/>
                <a:ea typeface="+mn-ea"/>
                <a:cs typeface="+mn-cs"/>
              </a:rPr>
              <a:t>Facilitator instructions:</a:t>
            </a:r>
            <a:r>
              <a:rPr lang="en-US" sz="1200" i="1" kern="1200" dirty="0">
                <a:solidFill>
                  <a:schemeClr val="tx1"/>
                </a:solidFill>
                <a:effectLst/>
                <a:latin typeface="+mn-lt"/>
                <a:ea typeface="+mn-ea"/>
                <a:cs typeface="+mn-cs"/>
              </a:rPr>
              <a:t>  Please reiterate to your audience that while these signs are not a guarantee that a person is being trafficked, they are warning signs that should be taken seriously.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FA2A58C-9786-4359-9668-474113BCA97C}" type="slidenum">
              <a:rPr lang="en-US" smtClean="0"/>
              <a:pPr/>
              <a:t>17</a:t>
            </a:fld>
            <a:endParaRPr lang="en-US" dirty="0"/>
          </a:p>
        </p:txBody>
      </p:sp>
    </p:spTree>
    <p:extLst>
      <p:ext uri="{BB962C8B-B14F-4D97-AF65-F5344CB8AC3E}">
        <p14:creationId xmlns:p14="http://schemas.microsoft.com/office/powerpoint/2010/main" val="31298073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Slide Image Placeholder 1"/>
          <p:cNvSpPr>
            <a:spLocks noGrp="1" noRot="1" noChangeAspect="1" noTextEdit="1"/>
          </p:cNvSpPr>
          <p:nvPr>
            <p:ph type="sldImg"/>
          </p:nvPr>
        </p:nvSpPr>
        <p:spPr bwMode="auto">
          <a:xfrm>
            <a:off x="1350963" y="1162050"/>
            <a:ext cx="4179887" cy="3136900"/>
          </a:xfrm>
          <a:noFill/>
          <a:ln>
            <a:solidFill>
              <a:srgbClr val="000000"/>
            </a:solidFill>
            <a:miter lim="800000"/>
            <a:headEnd/>
            <a:tailEnd/>
          </a:ln>
        </p:spPr>
      </p:sp>
      <p:sp>
        <p:nvSpPr>
          <p:cNvPr id="188419" name="Notes Placeholder 2"/>
          <p:cNvSpPr>
            <a:spLocks noGrp="1"/>
          </p:cNvSpPr>
          <p:nvPr>
            <p:ph type="body" idx="1"/>
          </p:nvPr>
        </p:nvSpPr>
        <p:spPr bwMode="auto">
          <a:noFill/>
        </p:spPr>
        <p:txBody>
          <a:bodyPr wrap="square" numCol="1" anchor="t" anchorCtr="0" compatLnSpc="1">
            <a:prstTxWarp prst="textNoShape">
              <a:avLst/>
            </a:prstTxWarp>
          </a:bodyPr>
          <a:lstStyle/>
          <a:p>
            <a:pPr marL="171450" marR="0" lvl="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sz="1200" i="1" u="sng" kern="1200" dirty="0">
                <a:solidFill>
                  <a:schemeClr val="tx1"/>
                </a:solidFill>
                <a:effectLst/>
                <a:latin typeface="+mn-lt"/>
                <a:ea typeface="+mn-ea"/>
                <a:cs typeface="+mn-cs"/>
              </a:rPr>
              <a:t>Facilitator instructions</a:t>
            </a:r>
            <a:r>
              <a:rPr lang="en-US" sz="1200" i="1" kern="1200" dirty="0">
                <a:solidFill>
                  <a:schemeClr val="tx1"/>
                </a:solidFill>
                <a:effectLst/>
                <a:latin typeface="+mn-lt"/>
                <a:ea typeface="+mn-ea"/>
                <a:cs typeface="+mn-cs"/>
              </a:rPr>
              <a:t>:  Here are additional examples of warning signs to review with your audience.  Please make sure to place extra emphasis on workers who live and work in the same place (example number one).  This makes it easier for traffickers to control a worker’s movements, isolate them from the outside world, and charge very high amounts for lodging and food, which often keeps worker in constant debt.  </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lang="en-US" dirty="0"/>
          </a:p>
        </p:txBody>
      </p:sp>
      <p:sp>
        <p:nvSpPr>
          <p:cNvPr id="1884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246EA5E-6CC6-45C5-A45D-5FBBB2445CCD}" type="slidenum">
              <a:rPr lang="en-US"/>
              <a:pPr fontAlgn="base">
                <a:spcBef>
                  <a:spcPct val="0"/>
                </a:spcBef>
                <a:spcAft>
                  <a:spcPct val="0"/>
                </a:spcAft>
              </a:pPr>
              <a:t>18</a:t>
            </a:fld>
            <a:endParaRPr lang="en-US" dirty="0"/>
          </a:p>
        </p:txBody>
      </p:sp>
    </p:spTree>
    <p:extLst>
      <p:ext uri="{BB962C8B-B14F-4D97-AF65-F5344CB8AC3E}">
        <p14:creationId xmlns:p14="http://schemas.microsoft.com/office/powerpoint/2010/main" val="27237985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bwMode="auto">
          <a:xfrm>
            <a:off x="1350963" y="1162050"/>
            <a:ext cx="4179887" cy="3136900"/>
          </a:xfrm>
          <a:noFill/>
          <a:ln>
            <a:solidFill>
              <a:srgbClr val="000000"/>
            </a:solidFill>
            <a:miter lim="800000"/>
            <a:headEnd/>
            <a:tailEnd/>
          </a:ln>
        </p:spPr>
      </p:sp>
      <p:sp>
        <p:nvSpPr>
          <p:cNvPr id="161795" name="Notes Placeholder 2"/>
          <p:cNvSpPr>
            <a:spLocks noGrp="1"/>
          </p:cNvSpPr>
          <p:nvPr>
            <p:ph type="body" idx="1"/>
          </p:nvPr>
        </p:nvSpPr>
        <p:spPr bwMode="auto">
          <a:noFill/>
        </p:spPr>
        <p:txBody>
          <a:bodyPr wrap="square" numCol="1" anchor="t" anchorCtr="0" compatLnSpc="1">
            <a:prstTxWarp prst="textNoShape">
              <a:avLst/>
            </a:prstTxWarp>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Traffickers are as diverse as their victims. They can be anyone from government officials to labor contractors or business owners.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Recruiting companies, organized criminal groups, neighbors, friends, boyfriends, and even family members can all be traffickers. These people may act as recruiters, transporters, or guardians to the victims.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People frequently traffic those within their own ethnic group.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Traffickers are often in the U.S. legally while their victims may or may not have legal status. </a:t>
            </a:r>
          </a:p>
          <a:p>
            <a:pPr>
              <a:spcBef>
                <a:spcPct val="0"/>
              </a:spcBef>
            </a:pPr>
            <a:endParaRPr lang="en-US" dirty="0"/>
          </a:p>
        </p:txBody>
      </p:sp>
      <p:sp>
        <p:nvSpPr>
          <p:cNvPr id="1617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D74F4E6-D0C5-40A3-9EE3-331C9CBE0FD4}" type="slidenum">
              <a:rPr lang="en-US"/>
              <a:pPr fontAlgn="base">
                <a:spcBef>
                  <a:spcPct val="0"/>
                </a:spcBef>
                <a:spcAft>
                  <a:spcPct val="0"/>
                </a:spcAft>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50963" y="1162050"/>
            <a:ext cx="4179887" cy="3136900"/>
          </a:xfrm>
        </p:spPr>
      </p:sp>
      <p:sp>
        <p:nvSpPr>
          <p:cNvPr id="3" name="Notes Placeholder 2"/>
          <p:cNvSpPr>
            <a:spLocks noGrp="1"/>
          </p:cNvSpPr>
          <p:nvPr>
            <p:ph type="body" idx="1"/>
          </p:nvPr>
        </p:nvSpPr>
        <p:spPr/>
        <p:txBody>
          <a:bodyPr>
            <a:normAutofit/>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You may be asking - Why do we call this workshop </a:t>
            </a:r>
            <a:r>
              <a:rPr lang="en-US" sz="1200" i="1" kern="1200" dirty="0">
                <a:solidFill>
                  <a:schemeClr val="tx1"/>
                </a:solidFill>
                <a:effectLst/>
                <a:latin typeface="+mn-lt"/>
                <a:ea typeface="+mn-ea"/>
                <a:cs typeface="+mn-cs"/>
              </a:rPr>
              <a:t>Amistad</a:t>
            </a:r>
            <a:r>
              <a:rPr lang="en-US" sz="1200" kern="1200" dirty="0">
                <a:solidFill>
                  <a:schemeClr val="tx1"/>
                </a:solidFill>
                <a:effectLst/>
                <a:latin typeface="+mn-lt"/>
                <a:ea typeface="+mn-ea"/>
                <a:cs typeface="+mn-cs"/>
              </a:rPr>
              <a:t>?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Amistad got its name from a slave ship. The Amistad was a Spanish ship from the 1800s that was being used to transport illegally captured Africans that had been sold into slavery in Cuba. The captured slaves took control of the ship, and their right to freedom was later reaffirmed by the U.S. Supreme Court!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This course reaffirms every person’s right to freedom and empowers individuals by giving them knowledge on how to protect themselves, their families, and their communities from exploitation and human trafficking.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This is especially important for immigrants, who often work for industries that are poorly regulated, such as agriculture, domestic/in home care, and hospitality. </a:t>
            </a:r>
          </a:p>
          <a:p>
            <a:endParaRPr lang="en-US" dirty="0"/>
          </a:p>
        </p:txBody>
      </p:sp>
      <p:sp>
        <p:nvSpPr>
          <p:cNvPr id="4" name="Slide Number Placeholder 3"/>
          <p:cNvSpPr>
            <a:spLocks noGrp="1"/>
          </p:cNvSpPr>
          <p:nvPr>
            <p:ph type="sldNum" sz="quarter" idx="10"/>
          </p:nvPr>
        </p:nvSpPr>
        <p:spPr/>
        <p:txBody>
          <a:bodyPr/>
          <a:lstStyle/>
          <a:p>
            <a:fld id="{9FA2A58C-9786-4359-9668-474113BCA97C}"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50963" y="1162050"/>
            <a:ext cx="4179887" cy="3136900"/>
          </a:xfrm>
        </p:spPr>
      </p:sp>
      <p:sp>
        <p:nvSpPr>
          <p:cNvPr id="3" name="Notes Placeholder 2"/>
          <p:cNvSpPr>
            <a:spLocks noGrp="1"/>
          </p:cNvSpPr>
          <p:nvPr>
            <p:ph type="body" idx="1"/>
          </p:nvPr>
        </p:nvSpPr>
        <p:spPr/>
        <p:txBody>
          <a:bodyPr>
            <a:norm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Traffickers find their victims through a variety of different avenues. This includes word of mouth, newspaper ads, employment agencies, force (abduction), internet ads, romance, social media, or a family relationship. </a:t>
            </a:r>
          </a:p>
          <a:p>
            <a:endParaRPr lang="en-US" dirty="0"/>
          </a:p>
        </p:txBody>
      </p:sp>
      <p:sp>
        <p:nvSpPr>
          <p:cNvPr id="4" name="Slide Number Placeholder 3"/>
          <p:cNvSpPr>
            <a:spLocks noGrp="1"/>
          </p:cNvSpPr>
          <p:nvPr>
            <p:ph type="sldNum" sz="quarter" idx="10"/>
          </p:nvPr>
        </p:nvSpPr>
        <p:spPr/>
        <p:txBody>
          <a:bodyPr/>
          <a:lstStyle/>
          <a:p>
            <a:fld id="{9FA2A58C-9786-4359-9668-474113BCA97C}"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Immigrants and citizens need to be wary of offers that are too good to be true. They should also avoid jobs that “require” a “fee” to be paid.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Employers that want to keep identity documents or who will lessen wages to repay smuggling fees should also be avoided.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Also, be cautious of working conditions that are different than what was described or employers who do not give much information about the job in advance.</a:t>
            </a:r>
          </a:p>
          <a:p>
            <a:endParaRPr lang="en-US" dirty="0"/>
          </a:p>
        </p:txBody>
      </p:sp>
      <p:sp>
        <p:nvSpPr>
          <p:cNvPr id="4" name="Slide Number Placeholder 3"/>
          <p:cNvSpPr>
            <a:spLocks noGrp="1"/>
          </p:cNvSpPr>
          <p:nvPr>
            <p:ph type="sldNum" sz="quarter" idx="5"/>
          </p:nvPr>
        </p:nvSpPr>
        <p:spPr/>
        <p:txBody>
          <a:bodyPr/>
          <a:lstStyle/>
          <a:p>
            <a:fld id="{E3BEBB01-92A7-42A8-9843-E6564D2D50B2}" type="slidenum">
              <a:rPr lang="en-US" smtClean="0"/>
              <a:t>21</a:t>
            </a:fld>
            <a:endParaRPr lang="en-US"/>
          </a:p>
        </p:txBody>
      </p:sp>
    </p:spTree>
    <p:extLst>
      <p:ext uri="{BB962C8B-B14F-4D97-AF65-F5344CB8AC3E}">
        <p14:creationId xmlns:p14="http://schemas.microsoft.com/office/powerpoint/2010/main" val="16256841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a:extLst>
              <a:ext uri="{FF2B5EF4-FFF2-40B4-BE49-F238E27FC236}">
                <a16:creationId xmlns:a16="http://schemas.microsoft.com/office/drawing/2014/main" id="{8ED68B97-5E0C-4FFB-8824-9CC4780EAE2A}"/>
              </a:ext>
            </a:extLst>
          </p:cNvPr>
          <p:cNvSpPr>
            <a:spLocks noGrp="1" noChangeArrowheads="1"/>
          </p:cNvSpPr>
          <p:nvPr>
            <p:ph type="sldNum" sz="quarter" idx="5"/>
          </p:nvPr>
        </p:nvSpPr>
        <p:spPr>
          <a:noFill/>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E22689CE-1847-457C-962F-EBEF51F4C441}" type="slidenum">
              <a:rPr lang="en-US" altLang="en-US">
                <a:latin typeface="Arial" panose="020B0604020202020204" pitchFamily="34" charset="0"/>
              </a:rPr>
              <a:pPr/>
              <a:t>22</a:t>
            </a:fld>
            <a:endParaRPr lang="en-US" altLang="en-US">
              <a:latin typeface="Arial" panose="020B0604020202020204" pitchFamily="34" charset="0"/>
            </a:endParaRPr>
          </a:p>
        </p:txBody>
      </p:sp>
      <p:sp>
        <p:nvSpPr>
          <p:cNvPr id="45059" name="Rectangle 2">
            <a:extLst>
              <a:ext uri="{FF2B5EF4-FFF2-40B4-BE49-F238E27FC236}">
                <a16:creationId xmlns:a16="http://schemas.microsoft.com/office/drawing/2014/main" id="{D4967CD6-0C12-4728-958B-DB53B802DF54}"/>
              </a:ext>
            </a:extLst>
          </p:cNvPr>
          <p:cNvSpPr>
            <a:spLocks noGrp="1" noRot="1" noChangeAspect="1" noChangeArrowheads="1" noTextEdit="1"/>
          </p:cNvSpPr>
          <p:nvPr>
            <p:ph type="sldImg"/>
          </p:nvPr>
        </p:nvSpPr>
        <p:spPr>
          <a:ln/>
        </p:spPr>
      </p:sp>
      <p:sp>
        <p:nvSpPr>
          <p:cNvPr id="45060" name="Rectangle 3">
            <a:extLst>
              <a:ext uri="{FF2B5EF4-FFF2-40B4-BE49-F238E27FC236}">
                <a16:creationId xmlns:a16="http://schemas.microsoft.com/office/drawing/2014/main" id="{E69AD0A1-E5F2-4C23-AB14-E64125F3E9E5}"/>
              </a:ext>
            </a:extLst>
          </p:cNvPr>
          <p:cNvSpPr>
            <a:spLocks noGrp="1" noChangeArrowheads="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u="sng" kern="1200" dirty="0">
                <a:solidFill>
                  <a:schemeClr val="tx1"/>
                </a:solidFill>
                <a:effectLst/>
                <a:latin typeface="+mn-lt"/>
                <a:ea typeface="+mn-ea"/>
                <a:cs typeface="+mn-cs"/>
              </a:rPr>
              <a:t>Facilitator Notes:</a:t>
            </a:r>
            <a:r>
              <a:rPr lang="en-US" sz="1200" i="1" kern="1200" dirty="0">
                <a:solidFill>
                  <a:schemeClr val="tx1"/>
                </a:solidFill>
                <a:effectLst/>
                <a:latin typeface="+mn-lt"/>
                <a:ea typeface="+mn-ea"/>
                <a:cs typeface="+mn-cs"/>
              </a:rPr>
              <a:t> Review the following job advertisements with the group. Encourage them to look for warning signs that indicate possible fraud, lies, and/or overall danger. If they have difficulty in doing so, remind them of warning signs mentioned in previous slide and see if they can identify similar ones in the advertisements.</a:t>
            </a:r>
            <a:endParaRPr lang="en-US" altLang="en-US" i="1" dirty="0"/>
          </a:p>
        </p:txBody>
      </p:sp>
    </p:spTree>
    <p:extLst>
      <p:ext uri="{BB962C8B-B14F-4D97-AF65-F5344CB8AC3E}">
        <p14:creationId xmlns:p14="http://schemas.microsoft.com/office/powerpoint/2010/main" val="10881489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i="1" u="sng" kern="1200" dirty="0">
                <a:solidFill>
                  <a:schemeClr val="tx1"/>
                </a:solidFill>
                <a:effectLst/>
                <a:latin typeface="+mn-lt"/>
                <a:ea typeface="+mn-ea"/>
                <a:cs typeface="+mn-cs"/>
              </a:rPr>
              <a:t>Facilitators Instructions</a:t>
            </a:r>
            <a:r>
              <a:rPr lang="en-US" sz="1200" i="1" kern="1200" dirty="0">
                <a:solidFill>
                  <a:schemeClr val="tx1"/>
                </a:solidFill>
                <a:effectLst/>
                <a:latin typeface="+mn-lt"/>
                <a:ea typeface="+mn-ea"/>
                <a:cs typeface="+mn-cs"/>
              </a:rPr>
              <a:t>:  Use this summary to review the types of warning signs found in the job advertisements in the previous slide. </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You can also leverage this conversation to ask:</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i="1" kern="1200" dirty="0">
                <a:solidFill>
                  <a:schemeClr val="tx1"/>
                </a:solidFill>
                <a:effectLst/>
                <a:latin typeface="+mn-lt"/>
                <a:ea typeface="+mn-ea"/>
                <a:cs typeface="+mn-cs"/>
              </a:rPr>
              <a:t>What types of information do you need to help confirm that an advertisement is real?</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i="1" kern="1200" dirty="0">
                <a:solidFill>
                  <a:schemeClr val="tx1"/>
                </a:solidFill>
                <a:effectLst/>
                <a:latin typeface="+mn-lt"/>
                <a:ea typeface="+mn-ea"/>
                <a:cs typeface="+mn-cs"/>
              </a:rPr>
              <a:t>What does it mean to advance costs? Why is this dangerous?</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i="1" kern="1200" dirty="0">
                <a:solidFill>
                  <a:schemeClr val="tx1"/>
                </a:solidFill>
                <a:effectLst/>
                <a:latin typeface="+mn-lt"/>
                <a:ea typeface="+mn-ea"/>
                <a:cs typeface="+mn-cs"/>
              </a:rPr>
              <a:t>Can it be dangerous for someone to live with their boss or on the work site? Why?</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i="1" kern="1200" dirty="0">
                <a:solidFill>
                  <a:schemeClr val="tx1"/>
                </a:solidFill>
                <a:effectLst/>
                <a:latin typeface="+mn-lt"/>
                <a:ea typeface="+mn-ea"/>
                <a:cs typeface="+mn-cs"/>
              </a:rPr>
              <a:t>What specific dangers did you see in the job advertisements asking for women?</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E3BEBB01-92A7-42A8-9843-E6564D2D50B2}" type="slidenum">
              <a:rPr lang="en-US" smtClean="0"/>
              <a:t>23</a:t>
            </a:fld>
            <a:endParaRPr lang="en-US"/>
          </a:p>
        </p:txBody>
      </p:sp>
    </p:spTree>
    <p:extLst>
      <p:ext uri="{BB962C8B-B14F-4D97-AF65-F5344CB8AC3E}">
        <p14:creationId xmlns:p14="http://schemas.microsoft.com/office/powerpoint/2010/main" val="42186586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BBDD159D-D48C-4FD6-8ED8-E00F92340B45}"/>
              </a:ext>
            </a:extLst>
          </p:cNvPr>
          <p:cNvSpPr>
            <a:spLocks noGrp="1" noChangeArrowheads="1"/>
          </p:cNvSpPr>
          <p:nvPr>
            <p:ph type="sldNum" sz="quarter" idx="5"/>
          </p:nvPr>
        </p:nvSpPr>
        <p:spPr>
          <a:noFill/>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8D2ABFAC-9AF8-469A-8330-71B6A0B157CB}" type="slidenum">
              <a:rPr lang="en-US" altLang="en-US">
                <a:latin typeface="Arial" panose="020B0604020202020204" pitchFamily="34" charset="0"/>
              </a:rPr>
              <a:pPr/>
              <a:t>24</a:t>
            </a:fld>
            <a:endParaRPr lang="en-US" altLang="en-US">
              <a:latin typeface="Arial" panose="020B0604020202020204" pitchFamily="34" charset="0"/>
            </a:endParaRPr>
          </a:p>
        </p:txBody>
      </p:sp>
      <p:sp>
        <p:nvSpPr>
          <p:cNvPr id="49155" name="Rectangle 2">
            <a:extLst>
              <a:ext uri="{FF2B5EF4-FFF2-40B4-BE49-F238E27FC236}">
                <a16:creationId xmlns:a16="http://schemas.microsoft.com/office/drawing/2014/main" id="{41C58009-BF79-4D44-AED9-AFDA39F3ABE0}"/>
              </a:ext>
            </a:extLst>
          </p:cNvPr>
          <p:cNvSpPr>
            <a:spLocks noGrp="1" noRot="1" noChangeAspect="1" noChangeArrowheads="1" noTextEdit="1"/>
          </p:cNvSpPr>
          <p:nvPr>
            <p:ph type="sldImg"/>
          </p:nvPr>
        </p:nvSpPr>
        <p:spPr>
          <a:ln/>
        </p:spPr>
      </p:sp>
      <p:sp>
        <p:nvSpPr>
          <p:cNvPr id="49156" name="Rectangle 3">
            <a:extLst>
              <a:ext uri="{FF2B5EF4-FFF2-40B4-BE49-F238E27FC236}">
                <a16:creationId xmlns:a16="http://schemas.microsoft.com/office/drawing/2014/main" id="{02233E34-967D-49B4-AEED-8853CFF913DF}"/>
              </a:ext>
            </a:extLst>
          </p:cNvPr>
          <p:cNvSpPr>
            <a:spLocks noGrp="1" noChangeArrowheads="1"/>
          </p:cNvSpPr>
          <p:nvPr>
            <p:ph type="body" idx="1"/>
          </p:nvPr>
        </p:nvSpPr>
        <p:spPr>
          <a:noFill/>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Today you have learned to identify false job offers so you can be informed and protect yourself from exploitation and human trafficking.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There </a:t>
            </a:r>
            <a:r>
              <a:rPr lang="en-US" sz="1200" u="sng" kern="1200" dirty="0">
                <a:solidFill>
                  <a:schemeClr val="tx1"/>
                </a:solidFill>
                <a:effectLst/>
                <a:latin typeface="+mn-lt"/>
                <a:ea typeface="+mn-ea"/>
                <a:cs typeface="+mn-cs"/>
              </a:rPr>
              <a:t>are</a:t>
            </a:r>
            <a:r>
              <a:rPr lang="en-US" sz="1200" kern="1200" dirty="0">
                <a:solidFill>
                  <a:schemeClr val="tx1"/>
                </a:solidFill>
                <a:effectLst/>
                <a:latin typeface="+mn-lt"/>
                <a:ea typeface="+mn-ea"/>
                <a:cs typeface="+mn-cs"/>
              </a:rPr>
              <a:t> legitimate and fulfilling opportunities waiting for you, and we want you to be able to concentrate on those.  Here are some important tips to stay safe.</a:t>
            </a:r>
          </a:p>
          <a:p>
            <a:pPr marL="0" indent="0">
              <a:buFont typeface="Arial" panose="020B0604020202020204" pitchFamily="34" charset="0"/>
              <a:buNone/>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i="1" u="sng" kern="1200" dirty="0">
                <a:solidFill>
                  <a:schemeClr val="tx1"/>
                </a:solidFill>
                <a:effectLst/>
                <a:latin typeface="+mn-lt"/>
                <a:ea typeface="+mn-ea"/>
                <a:cs typeface="+mn-cs"/>
              </a:rPr>
              <a:t>Facilitator Instructions:</a:t>
            </a:r>
            <a:r>
              <a:rPr lang="en-US" sz="1200" i="1" kern="1200" dirty="0">
                <a:solidFill>
                  <a:schemeClr val="tx1"/>
                </a:solidFill>
                <a:effectLst/>
                <a:latin typeface="+mn-lt"/>
                <a:ea typeface="+mn-ea"/>
                <a:cs typeface="+mn-cs"/>
              </a:rPr>
              <a:t> Talk </a:t>
            </a:r>
            <a:r>
              <a:rPr lang="en-US" sz="1200" i="1" kern="1200">
                <a:solidFill>
                  <a:schemeClr val="tx1"/>
                </a:solidFill>
                <a:effectLst/>
                <a:latin typeface="+mn-lt"/>
                <a:ea typeface="+mn-ea"/>
                <a:cs typeface="+mn-cs"/>
              </a:rPr>
              <a:t>to your audience about </a:t>
            </a:r>
            <a:r>
              <a:rPr lang="en-US" sz="1200" i="1" kern="1200" dirty="0">
                <a:solidFill>
                  <a:schemeClr val="tx1"/>
                </a:solidFill>
                <a:effectLst/>
                <a:latin typeface="+mn-lt"/>
                <a:ea typeface="+mn-ea"/>
                <a:cs typeface="+mn-cs"/>
              </a:rPr>
              <a:t>important tips to stay safe, including:  not going into debt for a job, holding on to identification documents, and avoiding jobs where a fee is required for hiring purposes and where the individual must live on work premises.  </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i="1" kern="1200" dirty="0">
                <a:solidFill>
                  <a:schemeClr val="tx1"/>
                </a:solidFill>
                <a:effectLst/>
                <a:latin typeface="+mn-lt"/>
                <a:ea typeface="+mn-ea"/>
                <a:cs typeface="+mn-cs"/>
              </a:rPr>
              <a:t>Finally, the most important take away is making the audience feel comfortable with asking for help anytime in case of any mistreatment, threats, or abuse.  </a:t>
            </a:r>
            <a:endParaRPr lang="en-US" sz="1200" kern="1200" dirty="0">
              <a:solidFill>
                <a:schemeClr val="tx1"/>
              </a:solidFill>
              <a:effectLst/>
              <a:latin typeface="+mn-lt"/>
              <a:ea typeface="+mn-ea"/>
              <a:cs typeface="+mn-cs"/>
            </a:endParaRPr>
          </a:p>
          <a:p>
            <a:pPr eaLnBrk="1" hangingPunct="1"/>
            <a:endParaRPr lang="en-US" alt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i="1" u="sng" kern="1200" dirty="0">
                <a:solidFill>
                  <a:schemeClr val="tx1"/>
                </a:solidFill>
                <a:effectLst/>
                <a:latin typeface="+mn-lt"/>
                <a:ea typeface="+mn-ea"/>
                <a:cs typeface="+mn-cs"/>
              </a:rPr>
              <a:t>Facilitator Instructions:</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Please add your agency’s number to this slide.</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It does not matter if you have papers or not.  All people that work in the United States, including all of you, have the right to:</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Be paid at least the minimum wage</a:t>
            </a:r>
          </a:p>
          <a:p>
            <a:pPr marL="628650" lvl="1" indent="-171450">
              <a:buFont typeface="Arial" panose="020B0604020202020204" pitchFamily="34" charset="0"/>
              <a:buChar char="•"/>
            </a:pPr>
            <a:r>
              <a:rPr lang="en-US" sz="1200" i="1" kern="1200" dirty="0">
                <a:solidFill>
                  <a:schemeClr val="tx1"/>
                </a:solidFill>
                <a:effectLst/>
                <a:latin typeface="+mn-lt"/>
                <a:ea typeface="+mn-ea"/>
                <a:cs typeface="+mn-cs"/>
              </a:rPr>
              <a:t>N</a:t>
            </a:r>
            <a:r>
              <a:rPr lang="en-US" sz="1200" kern="1200" dirty="0">
                <a:solidFill>
                  <a:schemeClr val="tx1"/>
                </a:solidFill>
                <a:effectLst/>
                <a:latin typeface="+mn-lt"/>
                <a:ea typeface="+mn-ea"/>
                <a:cs typeface="+mn-cs"/>
              </a:rPr>
              <a:t>ot be held in a job against your will</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Keeping your passport and other identification documents in your possession</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Leaving an abusive employment situation, and</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Getting help!</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You can call Catholic Charities OR the National Human Trafficking Hotline for free and confidential support. Call them if:</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You have a question about human trafficking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If you see something suspicious and you’d like to report it</a:t>
            </a:r>
            <a:endParaRPr lang="en-US"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And most importantly, you or someone you love is a trafficking victim in need of support. </a:t>
            </a:r>
          </a:p>
          <a:p>
            <a:endParaRPr lang="en-US" dirty="0"/>
          </a:p>
        </p:txBody>
      </p:sp>
      <p:sp>
        <p:nvSpPr>
          <p:cNvPr id="4" name="Slide Number Placeholder 3"/>
          <p:cNvSpPr>
            <a:spLocks noGrp="1"/>
          </p:cNvSpPr>
          <p:nvPr>
            <p:ph type="sldNum" sz="quarter" idx="5"/>
          </p:nvPr>
        </p:nvSpPr>
        <p:spPr/>
        <p:txBody>
          <a:bodyPr/>
          <a:lstStyle/>
          <a:p>
            <a:fld id="{E3BEBB01-92A7-42A8-9843-E6564D2D50B2}" type="slidenum">
              <a:rPr lang="en-US" smtClean="0"/>
              <a:t>25</a:t>
            </a:fld>
            <a:endParaRPr lang="en-US"/>
          </a:p>
        </p:txBody>
      </p:sp>
    </p:spTree>
    <p:extLst>
      <p:ext uri="{BB962C8B-B14F-4D97-AF65-F5344CB8AC3E}">
        <p14:creationId xmlns:p14="http://schemas.microsoft.com/office/powerpoint/2010/main" val="29187360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50963" y="1162050"/>
            <a:ext cx="4179887" cy="31369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FA2A58C-9786-4359-9668-474113BCA97C}" type="slidenum">
              <a:rPr lang="en-US" smtClean="0"/>
              <a:pPr/>
              <a:t>28</a:t>
            </a:fld>
            <a:endParaRPr lang="en-US" dirty="0"/>
          </a:p>
        </p:txBody>
      </p:sp>
    </p:spTree>
    <p:extLst>
      <p:ext uri="{BB962C8B-B14F-4D97-AF65-F5344CB8AC3E}">
        <p14:creationId xmlns:p14="http://schemas.microsoft.com/office/powerpoint/2010/main" val="24401987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50963" y="1162050"/>
            <a:ext cx="4179887" cy="3136900"/>
          </a:xfrm>
        </p:spPr>
      </p:sp>
      <p:sp>
        <p:nvSpPr>
          <p:cNvPr id="3" name="Notes Placeholder 2"/>
          <p:cNvSpPr>
            <a:spLocks noGrp="1"/>
          </p:cNvSpPr>
          <p:nvPr>
            <p:ph type="body" idx="1"/>
          </p:nvPr>
        </p:nvSpPr>
        <p:spPr/>
        <p:txBody>
          <a:bodyPr>
            <a:normAutofit/>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Today we will discuss what human trafficking is. We will look at sex trafficking and forced labor and how they are different from human smuggling.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We will talk about how traffickers control their victims, who is at risk, how to spot a possible trafficking situation, and most importantly – how to keep yourself, your family, and your community safe.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Finally, we will also review what to do if you or someone you know becomes a victim, particularly who you can call or talk to for help and assistance. </a:t>
            </a:r>
          </a:p>
          <a:p>
            <a:endParaRPr lang="en-US" dirty="0"/>
          </a:p>
        </p:txBody>
      </p:sp>
      <p:sp>
        <p:nvSpPr>
          <p:cNvPr id="4" name="Slide Number Placeholder 3"/>
          <p:cNvSpPr>
            <a:spLocks noGrp="1"/>
          </p:cNvSpPr>
          <p:nvPr>
            <p:ph type="sldNum" sz="quarter" idx="10"/>
          </p:nvPr>
        </p:nvSpPr>
        <p:spPr/>
        <p:txBody>
          <a:bodyPr/>
          <a:lstStyle/>
          <a:p>
            <a:fld id="{9FA2A58C-9786-4359-9668-474113BCA97C}"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1" kern="1200" dirty="0">
                <a:solidFill>
                  <a:schemeClr val="tx1"/>
                </a:solidFill>
                <a:effectLst/>
                <a:latin typeface="+mn-lt"/>
                <a:ea typeface="+mn-ea"/>
                <a:cs typeface="+mn-cs"/>
              </a:rPr>
              <a:t>Facilitator instructions: Ask participants what they think it means and what words come to mind.  Remember: some people may have never heard the term.</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3B93C33-215B-4DE2-A3F3-94A106F0B8B3}" type="slidenum">
              <a:rPr lang="es-MX" smtClean="0"/>
              <a:t>4</a:t>
            </a:fld>
            <a:endParaRPr lang="es-MX"/>
          </a:p>
        </p:txBody>
      </p:sp>
    </p:spTree>
    <p:extLst>
      <p:ext uri="{BB962C8B-B14F-4D97-AF65-F5344CB8AC3E}">
        <p14:creationId xmlns:p14="http://schemas.microsoft.com/office/powerpoint/2010/main" val="37292838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50963" y="1162050"/>
            <a:ext cx="4179887" cy="3136900"/>
          </a:xfrm>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Human trafficking is a modern-day form of slavery and violates a person’s human rights,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How does human trafficking destroy a person’s human rights?  It takes away people’s basic freedoms in order for a criminal to make money.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Human Trafficking is illegal and a serious crime in the United States.</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defTabSz="931774">
              <a:defRPr/>
            </a:pPr>
            <a:fld id="{9FA2A58C-9786-4359-9668-474113BCA97C}" type="slidenum">
              <a:rPr lang="en-US">
                <a:solidFill>
                  <a:prstClr val="black"/>
                </a:solidFill>
                <a:latin typeface="Calibri" panose="020F0502020204030204"/>
              </a:rPr>
              <a:pPr defTabSz="931774">
                <a:defRPr/>
              </a:pPr>
              <a:t>5</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5712997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50963" y="1162050"/>
            <a:ext cx="4179887" cy="3136900"/>
          </a:xfrm>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According to U.S. law (and in many other countries) human trafficking occurs when a person is exploited to work against his or her will for little or no money at all.</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If a person is forced, tricked, or threatened to work in the sex trade, he or she is considered a victim of sex trafficking.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If a person is forced, tricked, or threatened to provide any other type of work or services, this is called labor trafficking or forced labor. There are many industries where we see forced labor happening in the U.S. We will go over these together soon.</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What is the most important point for us all to remember?  In sex trafficking and labor trafficking, a victim’s body and/or work are being utilized for the economic benefit of a criminal, also known as a trafficker.  </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defTabSz="931774">
              <a:defRPr/>
            </a:pPr>
            <a:fld id="{9FA2A58C-9786-4359-9668-474113BCA97C}" type="slidenum">
              <a:rPr lang="en-US">
                <a:solidFill>
                  <a:prstClr val="black"/>
                </a:solidFill>
                <a:latin typeface="Calibri" panose="020F0502020204030204"/>
              </a:rPr>
              <a:pPr defTabSz="931774">
                <a:defRPr/>
              </a:pPr>
              <a:t>6</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7789248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Most traffickers trap their victims without ever locking them up. </a:t>
            </a:r>
            <a:r>
              <a:rPr lang="en-US"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Force, Fraud, and Coercion are the 3 strategies that victims use to control their victim. They use these mechanisms to lure, scare, and keep victims in their grasp.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Note that only one of the methods uses physical violence. It is a common misunderstanding to believe that all control requires physical abuse. Though traffickers do exert physical harm, it is not the only type of trauma that can be enforced. </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Facilitator instructions:  Take some time to make sure the group understands the following:</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Force: In addition to physical abuse, force can mean confinement. This is when a victim is not allowed to leave their place of work. Sometimes food, drink, access to bathrooms, and a place to sleep is denied to them </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Fraud: Fraud refers to false offers/promises of employment with a good wage, a marriage, or a better life overall.  Once the victim arrives at their destination or work site, they found that all the promises were lies.</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Coercion:  Coercion is another word for threats - threats of harm or deportation. These threats can be used against the victim or their family members and loved ones.</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E3BEBB01-92A7-42A8-9843-E6564D2D50B2}" type="slidenum">
              <a:rPr lang="en-US" smtClean="0"/>
              <a:t>7</a:t>
            </a:fld>
            <a:endParaRPr lang="en-US"/>
          </a:p>
        </p:txBody>
      </p:sp>
    </p:spTree>
    <p:extLst>
      <p:ext uri="{BB962C8B-B14F-4D97-AF65-F5344CB8AC3E}">
        <p14:creationId xmlns:p14="http://schemas.microsoft.com/office/powerpoint/2010/main" val="32346000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50963" y="1162050"/>
            <a:ext cx="4179887" cy="3136900"/>
          </a:xfrm>
        </p:spPr>
      </p:sp>
      <p:sp>
        <p:nvSpPr>
          <p:cNvPr id="3" name="Notes Placeholder 2"/>
          <p:cNvSpPr>
            <a:spLocks noGrp="1"/>
          </p:cNvSpPr>
          <p:nvPr>
            <p:ph type="body" idx="1"/>
          </p:nvPr>
        </p:nvSpPr>
        <p:spPr/>
        <p:txBody>
          <a:bodyPr>
            <a:normAutofit lnSpcReduction="10000"/>
          </a:bodyPr>
          <a:lstStyle/>
          <a:p>
            <a:r>
              <a:rPr lang="en-US" sz="1200" i="1" u="sng" kern="1200" dirty="0">
                <a:solidFill>
                  <a:schemeClr val="tx1"/>
                </a:solidFill>
                <a:effectLst/>
                <a:latin typeface="+mn-lt"/>
                <a:ea typeface="+mn-ea"/>
                <a:cs typeface="+mn-cs"/>
              </a:rPr>
              <a:t>Facilitator instructions:</a:t>
            </a:r>
            <a:r>
              <a:rPr lang="en-US" sz="1200" i="1" kern="1200" dirty="0">
                <a:solidFill>
                  <a:schemeClr val="tx1"/>
                </a:solidFill>
                <a:effectLst/>
                <a:latin typeface="+mn-lt"/>
                <a:ea typeface="+mn-ea"/>
                <a:cs typeface="+mn-cs"/>
              </a:rPr>
              <a:t> Encourage participants to think of additional examples of how victims of human trafficking are forced to perform commercial sex acts and/or work. Ask for specific examples of force, fraud and coercion.   Discuss the following examples on the slide:</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i="1" u="sng" kern="1200" dirty="0">
                <a:solidFill>
                  <a:schemeClr val="tx1"/>
                </a:solidFill>
                <a:effectLst/>
                <a:latin typeface="+mn-lt"/>
                <a:ea typeface="+mn-ea"/>
                <a:cs typeface="+mn-cs"/>
              </a:rPr>
              <a:t>Debt bondage:</a:t>
            </a:r>
            <a:r>
              <a:rPr lang="en-US" sz="1200"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Traffickers loan the victim money with very high interest rates, making it almost </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impossible to pay off. The trafficker might also subtract money from the victim’s salary by charging very high prices for food, rent, equipment, and travel.  The victim is never able to meet their obligations and feels indebted to continue working without an end in sight.</a:t>
            </a:r>
            <a:endParaRPr lang="en-US" sz="1200" kern="1200" dirty="0">
              <a:solidFill>
                <a:schemeClr val="tx1"/>
              </a:solidFill>
              <a:effectLst/>
              <a:latin typeface="+mn-lt"/>
              <a:ea typeface="+mn-ea"/>
              <a:cs typeface="+mn-cs"/>
            </a:endParaRPr>
          </a:p>
          <a:p>
            <a:r>
              <a:rPr lang="en-US" sz="1200" i="1" u="sng" kern="1200" dirty="0">
                <a:solidFill>
                  <a:schemeClr val="tx1"/>
                </a:solidFill>
                <a:effectLst/>
                <a:latin typeface="+mn-lt"/>
                <a:ea typeface="+mn-ea"/>
                <a:cs typeface="+mn-cs"/>
              </a:rPr>
              <a:t>Restrict communication:</a:t>
            </a:r>
            <a:r>
              <a:rPr lang="en-US" sz="1200"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The victim is not able to communicate or talk with anybody, especially family or friends.</a:t>
            </a:r>
            <a:endParaRPr lang="en-US" sz="1200" kern="1200" dirty="0">
              <a:solidFill>
                <a:schemeClr val="tx1"/>
              </a:solidFill>
              <a:effectLst/>
              <a:latin typeface="+mn-lt"/>
              <a:ea typeface="+mn-ea"/>
              <a:cs typeface="+mn-cs"/>
            </a:endParaRPr>
          </a:p>
          <a:p>
            <a:r>
              <a:rPr lang="en-US" sz="1200" i="1" u="sng" kern="1200" dirty="0">
                <a:solidFill>
                  <a:schemeClr val="tx1"/>
                </a:solidFill>
                <a:effectLst/>
                <a:latin typeface="+mn-lt"/>
                <a:ea typeface="+mn-ea"/>
                <a:cs typeface="+mn-cs"/>
              </a:rPr>
              <a:t>Drug/alcohol addiction</a:t>
            </a:r>
            <a:r>
              <a:rPr lang="en-US" sz="1200"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The trafficker might encourage or even force the use of these substances, so the victim remains dependent.</a:t>
            </a:r>
            <a:endParaRPr lang="en-US" sz="1200" kern="1200" dirty="0">
              <a:solidFill>
                <a:schemeClr val="tx1"/>
              </a:solidFill>
              <a:effectLst/>
              <a:latin typeface="+mn-lt"/>
              <a:ea typeface="+mn-ea"/>
              <a:cs typeface="+mn-cs"/>
            </a:endParaRPr>
          </a:p>
          <a:p>
            <a:r>
              <a:rPr lang="en-US" sz="1200" i="1" u="sng" kern="1200" dirty="0">
                <a:solidFill>
                  <a:schemeClr val="tx1"/>
                </a:solidFill>
                <a:effectLst/>
                <a:latin typeface="+mn-lt"/>
                <a:ea typeface="+mn-ea"/>
                <a:cs typeface="+mn-cs"/>
              </a:rPr>
              <a:t>Seizure of identification documents:</a:t>
            </a:r>
            <a:r>
              <a:rPr lang="en-US" sz="1200"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Traffickers will take away or offer to keep a worker’s identification documents “safe”.</a:t>
            </a:r>
            <a:endParaRPr lang="en-US" sz="1200" kern="1200" dirty="0">
              <a:solidFill>
                <a:schemeClr val="tx1"/>
              </a:solidFill>
              <a:effectLst/>
              <a:latin typeface="+mn-lt"/>
              <a:ea typeface="+mn-ea"/>
              <a:cs typeface="+mn-cs"/>
            </a:endParaRPr>
          </a:p>
          <a:p>
            <a:r>
              <a:rPr lang="en-US" sz="1200" i="1" u="sng" kern="1200" dirty="0">
                <a:solidFill>
                  <a:schemeClr val="tx1"/>
                </a:solidFill>
                <a:effectLst/>
                <a:latin typeface="+mn-lt"/>
                <a:ea typeface="+mn-ea"/>
                <a:cs typeface="+mn-cs"/>
              </a:rPr>
              <a:t>Constant movement:</a:t>
            </a:r>
            <a:r>
              <a:rPr lang="en-US" sz="1200"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This makes the victim confused and disoriented.</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9FA2A58C-9786-4359-9668-474113BCA97C}"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50963" y="1162050"/>
            <a:ext cx="4179887" cy="3136900"/>
          </a:xfrm>
        </p:spPr>
      </p:sp>
      <p:sp>
        <p:nvSpPr>
          <p:cNvPr id="3" name="Notes Placeholder 2"/>
          <p:cNvSpPr>
            <a:spLocks noGrp="1"/>
          </p:cNvSpPr>
          <p:nvPr>
            <p:ph type="body" idx="1"/>
          </p:nvPr>
        </p:nvSpPr>
        <p:spPr/>
        <p:txBody>
          <a:bodyPr>
            <a:normAutofit fontScale="92500"/>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Smuggling and trafficking are often confused with one another, but they are actually very different. Sometimes smuggling can turn into trafficking, which is why it is important for us to discuss the difference between the two!</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First, </a:t>
            </a:r>
            <a:r>
              <a:rPr lang="en-US" sz="1200" u="sng" kern="1200" dirty="0">
                <a:solidFill>
                  <a:schemeClr val="tx1"/>
                </a:solidFill>
                <a:effectLst/>
                <a:latin typeface="+mn-lt"/>
                <a:ea typeface="+mn-ea"/>
                <a:cs typeface="+mn-cs"/>
              </a:rPr>
              <a:t>human smuggling</a:t>
            </a:r>
            <a:r>
              <a:rPr lang="en-US" sz="1200" kern="1200" dirty="0">
                <a:solidFill>
                  <a:schemeClr val="tx1"/>
                </a:solidFill>
                <a:effectLst/>
                <a:latin typeface="+mn-lt"/>
                <a:ea typeface="+mn-ea"/>
                <a:cs typeface="+mn-cs"/>
              </a:rPr>
              <a:t> is consensual. That means both parties agree to participate.  Smuggling happens when a person asks a smuggler to help cross an international border without permission.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Since permission was not granted to cross the border, it is considered a crime against a </a:t>
            </a:r>
            <a:r>
              <a:rPr lang="en-US" sz="1200" i="1" kern="1200" dirty="0">
                <a:solidFill>
                  <a:schemeClr val="tx1"/>
                </a:solidFill>
                <a:effectLst/>
                <a:latin typeface="+mn-lt"/>
                <a:ea typeface="+mn-ea"/>
                <a:cs typeface="+mn-cs"/>
              </a:rPr>
              <a:t>country</a:t>
            </a:r>
            <a:r>
              <a:rPr lang="en-US" sz="1200" kern="1200" dirty="0">
                <a:solidFill>
                  <a:schemeClr val="tx1"/>
                </a:solidFill>
                <a:effectLst/>
                <a:latin typeface="+mn-lt"/>
                <a:ea typeface="+mn-ea"/>
                <a:cs typeface="+mn-cs"/>
              </a:rPr>
              <a:t>.   Also, smuggling usually involves a fee. For example, a group of smugglers may charge money from migrants to drive them across the border to another country and skip the official entry requirements.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Finally, the relationship between the smuggler and the person who paid to be transported ends when the entry into the destination country is complete. </a:t>
            </a:r>
          </a:p>
          <a:p>
            <a:pPr marL="171450" lvl="0" indent="-171450">
              <a:buFont typeface="Arial" panose="020B0604020202020204" pitchFamily="34" charset="0"/>
              <a:buChar char="•"/>
            </a:pPr>
            <a:r>
              <a:rPr lang="en-US" sz="1200" u="sng" kern="1200" dirty="0">
                <a:solidFill>
                  <a:schemeClr val="tx1"/>
                </a:solidFill>
                <a:effectLst/>
                <a:latin typeface="+mn-lt"/>
                <a:ea typeface="+mn-ea"/>
                <a:cs typeface="+mn-cs"/>
              </a:rPr>
              <a:t>Human trafficking</a:t>
            </a:r>
            <a:r>
              <a:rPr lang="en-US" sz="1200" kern="1200" dirty="0">
                <a:solidFill>
                  <a:schemeClr val="tx1"/>
                </a:solidFill>
                <a:effectLst/>
                <a:latin typeface="+mn-lt"/>
                <a:ea typeface="+mn-ea"/>
                <a:cs typeface="+mn-cs"/>
              </a:rPr>
              <a:t>, on the other hand, is never consensual.  As we have seen, a person is forced to provide commercial sex, labor or services fraud. Therefore, it is a crime against a </a:t>
            </a:r>
            <a:r>
              <a:rPr lang="en-US" sz="1200" i="1" kern="1200" dirty="0">
                <a:solidFill>
                  <a:schemeClr val="tx1"/>
                </a:solidFill>
                <a:effectLst/>
                <a:latin typeface="+mn-lt"/>
                <a:ea typeface="+mn-ea"/>
                <a:cs typeface="+mn-cs"/>
              </a:rPr>
              <a:t>person</a:t>
            </a:r>
            <a:r>
              <a:rPr lang="en-US" sz="1200" kern="1200" dirty="0">
                <a:solidFill>
                  <a:schemeClr val="tx1"/>
                </a:solidFill>
                <a:effectLst/>
                <a:latin typeface="+mn-lt"/>
                <a:ea typeface="+mn-ea"/>
                <a:cs typeface="+mn-cs"/>
              </a:rPr>
              <a:t>. Also, human trafficking does not always involve crossing borders.  Trafficking can also happen in the same city or town where a person lives!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OJO: It is possible for human smuggling to turn into human trafficking.  This can happen when the smuggler does not end the relationship once the person enters into the new country.  Instead, the smuggler demands that the person perform sex acts, labor or services for them or someone else.  This often occurs when the smuggler says that the person is not done paying the “debt” owed for help crossing the border. </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FA2A58C-9786-4359-9668-474113BCA97C}"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9" name="Title 8"/>
          <p:cNvSpPr>
            <a:spLocks noGrp="1"/>
          </p:cNvSpPr>
          <p:nvPr>
            <p:ph type="ctrTitle" hasCustomPrompt="1"/>
          </p:nvPr>
        </p:nvSpPr>
        <p:spPr>
          <a:xfrm>
            <a:off x="685800" y="1752607"/>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1"/>
                </a:solidFill>
                <a:effectLst>
                  <a:outerShdw blurRad="31750" dist="25400" dir="5400000" algn="tl" rotWithShape="0">
                    <a:srgbClr val="000000">
                      <a:alpha val="25000"/>
                    </a:srgbClr>
                  </a:outerShdw>
                </a:effectLst>
                <a:latin typeface="Trajan Pro" pitchFamily="18" charset="0"/>
              </a:defRPr>
            </a:lvl1pPr>
            <a:extLst/>
          </a:lstStyle>
          <a:p>
            <a:r>
              <a:rPr kumimoji="0" lang="en-US" dirty="0"/>
              <a:t>Presentation Title</a:t>
            </a:r>
          </a:p>
        </p:txBody>
      </p:sp>
      <p:sp>
        <p:nvSpPr>
          <p:cNvPr id="17" name="Subtitle 16"/>
          <p:cNvSpPr>
            <a:spLocks noGrp="1"/>
          </p:cNvSpPr>
          <p:nvPr>
            <p:ph type="subTitle" idx="1" hasCustomPrompt="1"/>
          </p:nvPr>
        </p:nvSpPr>
        <p:spPr>
          <a:xfrm>
            <a:off x="685800" y="3611607"/>
            <a:ext cx="7772400" cy="1199704"/>
          </a:xfrm>
        </p:spPr>
        <p:txBody>
          <a:bodyPr lIns="45720" rIns="45720"/>
          <a:lstStyle>
            <a:lvl1pPr marL="0" marR="64005" indent="0" algn="r">
              <a:buNone/>
              <a:defRPr>
                <a:solidFill>
                  <a:schemeClr val="tx1"/>
                </a:solidFill>
                <a:latin typeface="Optima LT Std DemiBold" pitchFamily="34" charset="0"/>
              </a:defRPr>
            </a:lvl1pPr>
            <a:lvl2pPr marL="457178" indent="0" algn="ctr">
              <a:buNone/>
            </a:lvl2pPr>
            <a:lvl3pPr marL="914354" indent="0" algn="ctr">
              <a:buNone/>
            </a:lvl3pPr>
            <a:lvl4pPr marL="1371532" indent="0" algn="ctr">
              <a:buNone/>
            </a:lvl4pPr>
            <a:lvl5pPr marL="1828709" indent="0" algn="ctr">
              <a:buNone/>
            </a:lvl5pPr>
            <a:lvl6pPr marL="2285886" indent="0" algn="ctr">
              <a:buNone/>
            </a:lvl6pPr>
            <a:lvl7pPr marL="2743062" indent="0" algn="ctr">
              <a:buNone/>
            </a:lvl7pPr>
            <a:lvl8pPr marL="3200240" indent="0" algn="ctr">
              <a:buNone/>
            </a:lvl8pPr>
            <a:lvl9pPr marL="3657418" indent="0" algn="ctr">
              <a:buNone/>
            </a:lvl9pPr>
            <a:extLst/>
          </a:lstStyle>
          <a:p>
            <a:r>
              <a:rPr kumimoji="0" lang="en-US" dirty="0"/>
              <a:t>Presentation Subtitle</a:t>
            </a:r>
          </a:p>
        </p:txBody>
      </p:sp>
      <p:sp>
        <p:nvSpPr>
          <p:cNvPr id="19" name="Footer Placeholder 18"/>
          <p:cNvSpPr>
            <a:spLocks noGrp="1"/>
          </p:cNvSpPr>
          <p:nvPr>
            <p:ph type="ftr" sz="quarter" idx="11"/>
          </p:nvPr>
        </p:nvSpPr>
        <p:spPr>
          <a:xfrm>
            <a:off x="1752603" y="6407950"/>
            <a:ext cx="4978153" cy="365125"/>
          </a:xfrm>
          <a:prstGeom prst="rect">
            <a:avLst/>
          </a:prstGeom>
        </p:spPr>
        <p:txBody>
          <a:bodyPr/>
          <a:lstStyle>
            <a:lvl1pPr>
              <a:defRPr sz="1400">
                <a:solidFill>
                  <a:schemeClr val="tx1"/>
                </a:solidFill>
                <a:latin typeface="Copperplate Gothic Bold" pitchFamily="34" charset="0"/>
              </a:defRPr>
            </a:lvl1pPr>
            <a:extLst/>
          </a:lstStyle>
          <a:p>
            <a:endParaRPr lang="en-US"/>
          </a:p>
        </p:txBody>
      </p:sp>
    </p:spTree>
    <p:extLst>
      <p:ext uri="{BB962C8B-B14F-4D97-AF65-F5344CB8AC3E}">
        <p14:creationId xmlns:p14="http://schemas.microsoft.com/office/powerpoint/2010/main" val="61946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eaLnBrk="1" latinLnBrk="0" hangingPunct="1">
              <a:defRPr b="0">
                <a:latin typeface="Goudy Oldstyle Std" pitchFamily="18" charset="0"/>
              </a:defRPr>
            </a:lvl1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4" name="Date Placeholder 3"/>
          <p:cNvSpPr>
            <a:spLocks noGrp="1"/>
          </p:cNvSpPr>
          <p:nvPr>
            <p:ph type="dt" sz="half" idx="10"/>
          </p:nvPr>
        </p:nvSpPr>
        <p:spPr/>
        <p:txBody>
          <a:bodyPr/>
          <a:lstStyle/>
          <a:p>
            <a:fld id="{D7C297FB-4E34-44F1-B7A5-190F81E750DC}" type="datetimeFigureOut">
              <a:rPr lang="en-US" smtClean="0"/>
              <a:t>2/21/2020</a:t>
            </a:fld>
            <a:endParaRPr lang="en-US"/>
          </a:p>
        </p:txBody>
      </p:sp>
      <p:sp>
        <p:nvSpPr>
          <p:cNvPr id="6" name="Slide Number Placeholder 5"/>
          <p:cNvSpPr>
            <a:spLocks noGrp="1"/>
          </p:cNvSpPr>
          <p:nvPr>
            <p:ph type="sldNum" sz="quarter" idx="12"/>
          </p:nvPr>
        </p:nvSpPr>
        <p:spPr/>
        <p:txBody>
          <a:bodyPr/>
          <a:lstStyle/>
          <a:p>
            <a:fld id="{3361CA31-A3DD-4B68-A0A6-2BC4F975FC5E}" type="slidenum">
              <a:rPr lang="en-US" smtClean="0"/>
              <a:t>‹#›</a:t>
            </a:fld>
            <a:endParaRPr lang="en-US"/>
          </a:p>
        </p:txBody>
      </p:sp>
      <p:sp>
        <p:nvSpPr>
          <p:cNvPr id="7" name="Title 6"/>
          <p:cNvSpPr>
            <a:spLocks noGrp="1"/>
          </p:cNvSpPr>
          <p:nvPr>
            <p:ph type="title" hasCustomPrompt="1"/>
          </p:nvPr>
        </p:nvSpPr>
        <p:spPr/>
        <p:txBody>
          <a:bodyPr rtlCol="0"/>
          <a:lstStyle>
            <a:lvl1pPr>
              <a:defRPr>
                <a:solidFill>
                  <a:schemeClr val="accent1"/>
                </a:solidFill>
                <a:latin typeface="Trajan Pro" pitchFamily="18" charset="0"/>
              </a:defRPr>
            </a:lvl1pPr>
            <a:extLst/>
          </a:lstStyle>
          <a:p>
            <a:r>
              <a:rPr kumimoji="0" lang="en-US" dirty="0"/>
              <a:t>Heading 1</a:t>
            </a:r>
          </a:p>
        </p:txBody>
      </p:sp>
    </p:spTree>
    <p:extLst>
      <p:ext uri="{BB962C8B-B14F-4D97-AF65-F5344CB8AC3E}">
        <p14:creationId xmlns:p14="http://schemas.microsoft.com/office/powerpoint/2010/main" val="4896200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D7C297FB-4E34-44F1-B7A5-190F81E750DC}" type="datetimeFigureOut">
              <a:rPr lang="en-US" smtClean="0"/>
              <a:t>2/21/2020</a:t>
            </a:fld>
            <a:endParaRPr lang="en-US"/>
          </a:p>
        </p:txBody>
      </p:sp>
      <p:sp>
        <p:nvSpPr>
          <p:cNvPr id="6" name="Slide Number Placeholder 5"/>
          <p:cNvSpPr>
            <a:spLocks noGrp="1"/>
          </p:cNvSpPr>
          <p:nvPr>
            <p:ph type="sldNum" sz="quarter" idx="12"/>
          </p:nvPr>
        </p:nvSpPr>
        <p:spPr/>
        <p:txBody>
          <a:bodyPr/>
          <a:lstStyle/>
          <a:p>
            <a:fld id="{3361CA31-A3DD-4B68-A0A6-2BC4F975FC5E}" type="slidenum">
              <a:rPr lang="en-US" smtClean="0"/>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sz="1800" dirty="0"/>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sz="1800" dirty="0"/>
          </a:p>
        </p:txBody>
      </p:sp>
    </p:spTree>
    <p:extLst>
      <p:ext uri="{BB962C8B-B14F-4D97-AF65-F5344CB8AC3E}">
        <p14:creationId xmlns:p14="http://schemas.microsoft.com/office/powerpoint/2010/main" val="898411949"/>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34"/>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34"/>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D7C297FB-4E34-44F1-B7A5-190F81E750DC}" type="datetimeFigureOut">
              <a:rPr lang="en-US" smtClean="0"/>
              <a:t>2/21/2020</a:t>
            </a:fld>
            <a:endParaRPr lang="en-US"/>
          </a:p>
        </p:txBody>
      </p:sp>
      <p:sp>
        <p:nvSpPr>
          <p:cNvPr id="7" name="Slide Number Placeholder 6"/>
          <p:cNvSpPr>
            <a:spLocks noGrp="1"/>
          </p:cNvSpPr>
          <p:nvPr>
            <p:ph type="sldNum" sz="quarter" idx="12"/>
          </p:nvPr>
        </p:nvSpPr>
        <p:spPr/>
        <p:txBody>
          <a:bodyPr/>
          <a:lstStyle/>
          <a:p>
            <a:fld id="{3361CA31-A3DD-4B68-A0A6-2BC4F975FC5E}" type="slidenum">
              <a:rPr lang="en-US" smtClean="0"/>
              <a:t>‹#›</a:t>
            </a:fld>
            <a:endParaRPr lang="en-US"/>
          </a:p>
        </p:txBody>
      </p:sp>
      <p:sp>
        <p:nvSpPr>
          <p:cNvPr id="8" name="Title 7"/>
          <p:cNvSpPr>
            <a:spLocks noGrp="1"/>
          </p:cNvSpPr>
          <p:nvPr>
            <p:ph type="title"/>
          </p:nvPr>
        </p:nvSpPr>
        <p:spPr/>
        <p:txBody>
          <a:bodyPr rtlCol="0"/>
          <a:lstStyle/>
          <a:p>
            <a:r>
              <a:rPr kumimoji="0" lang="en-US"/>
              <a:t>Click to edit Master title style</a:t>
            </a:r>
          </a:p>
        </p:txBody>
      </p:sp>
    </p:spTree>
    <p:extLst>
      <p:ext uri="{BB962C8B-B14F-4D97-AF65-F5344CB8AC3E}">
        <p14:creationId xmlns:p14="http://schemas.microsoft.com/office/powerpoint/2010/main" val="3140750550"/>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7C297FB-4E34-44F1-B7A5-190F81E750DC}" type="datetimeFigureOut">
              <a:rPr lang="en-US" smtClean="0"/>
              <a:t>2/21/2020</a:t>
            </a:fld>
            <a:endParaRPr lang="en-US"/>
          </a:p>
        </p:txBody>
      </p:sp>
      <p:sp>
        <p:nvSpPr>
          <p:cNvPr id="5" name="Slide Number Placeholder 4"/>
          <p:cNvSpPr>
            <a:spLocks noGrp="1"/>
          </p:cNvSpPr>
          <p:nvPr>
            <p:ph type="sldNum" sz="quarter" idx="12"/>
          </p:nvPr>
        </p:nvSpPr>
        <p:spPr/>
        <p:txBody>
          <a:bodyPr/>
          <a:lstStyle/>
          <a:p>
            <a:fld id="{3361CA31-A3DD-4B68-A0A6-2BC4F975FC5E}" type="slidenum">
              <a:rPr lang="en-US" smtClean="0"/>
              <a:t>‹#›</a:t>
            </a:fld>
            <a:endParaRPr lang="en-US"/>
          </a:p>
        </p:txBody>
      </p:sp>
      <p:sp>
        <p:nvSpPr>
          <p:cNvPr id="6" name="Title 5"/>
          <p:cNvSpPr>
            <a:spLocks noGrp="1"/>
          </p:cNvSpPr>
          <p:nvPr>
            <p:ph type="title"/>
          </p:nvPr>
        </p:nvSpPr>
        <p:spPr/>
        <p:txBody>
          <a:bodyPr rtlCol="0"/>
          <a:lstStyle/>
          <a:p>
            <a:r>
              <a:rPr kumimoji="0" lang="en-US"/>
              <a:t>Click to edit Master title style</a:t>
            </a:r>
          </a:p>
        </p:txBody>
      </p:sp>
    </p:spTree>
    <p:extLst>
      <p:ext uri="{BB962C8B-B14F-4D97-AF65-F5344CB8AC3E}">
        <p14:creationId xmlns:p14="http://schemas.microsoft.com/office/powerpoint/2010/main" val="1934570012"/>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C297FB-4E34-44F1-B7A5-190F81E750DC}" type="datetimeFigureOut">
              <a:rPr lang="en-US" smtClean="0"/>
              <a:t>2/21/2020</a:t>
            </a:fld>
            <a:endParaRPr lang="en-US"/>
          </a:p>
        </p:txBody>
      </p:sp>
      <p:sp>
        <p:nvSpPr>
          <p:cNvPr id="4" name="Slide Number Placeholder 3"/>
          <p:cNvSpPr>
            <a:spLocks noGrp="1"/>
          </p:cNvSpPr>
          <p:nvPr>
            <p:ph type="sldNum" sz="quarter" idx="12"/>
          </p:nvPr>
        </p:nvSpPr>
        <p:spPr/>
        <p:txBody>
          <a:bodyPr/>
          <a:lstStyle/>
          <a:p>
            <a:fld id="{3361CA31-A3DD-4B68-A0A6-2BC4F975FC5E}" type="slidenum">
              <a:rPr lang="en-US" smtClean="0"/>
              <a:t>‹#›</a:t>
            </a:fld>
            <a:endParaRPr lang="en-US"/>
          </a:p>
        </p:txBody>
      </p:sp>
    </p:spTree>
    <p:extLst>
      <p:ext uri="{BB962C8B-B14F-4D97-AF65-F5344CB8AC3E}">
        <p14:creationId xmlns:p14="http://schemas.microsoft.com/office/powerpoint/2010/main" val="25597753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4953000" y="6407944"/>
            <a:ext cx="1920240" cy="365760"/>
          </a:xfrm>
        </p:spPr>
        <p:txBody>
          <a:bodyPr/>
          <a:lstStyle/>
          <a:p>
            <a:fld id="{D7C297FB-4E34-44F1-B7A5-190F81E750DC}" type="datetimeFigureOut">
              <a:rPr lang="en-US" smtClean="0"/>
              <a:t>2/21/2020</a:t>
            </a:fld>
            <a:endParaRPr lang="en-US"/>
          </a:p>
        </p:txBody>
      </p:sp>
      <p:sp>
        <p:nvSpPr>
          <p:cNvPr id="7" name="Slide Number Placeholder 6"/>
          <p:cNvSpPr>
            <a:spLocks noGrp="1"/>
          </p:cNvSpPr>
          <p:nvPr>
            <p:ph type="sldNum" sz="quarter" idx="12"/>
          </p:nvPr>
        </p:nvSpPr>
        <p:spPr/>
        <p:txBody>
          <a:bodyPr/>
          <a:lstStyle/>
          <a:p>
            <a:fld id="{3361CA31-A3DD-4B68-A0A6-2BC4F975FC5E}" type="slidenum">
              <a:rPr lang="en-US" smtClean="0"/>
              <a:t>‹#›</a:t>
            </a:fld>
            <a:endParaRPr lang="en-US"/>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16798" y="5802674"/>
            <a:ext cx="959503" cy="952499"/>
          </a:xfrm>
          <a:prstGeom prst="rect">
            <a:avLst/>
          </a:prstGeom>
        </p:spPr>
      </p:pic>
    </p:spTree>
    <p:extLst>
      <p:ext uri="{BB962C8B-B14F-4D97-AF65-F5344CB8AC3E}">
        <p14:creationId xmlns:p14="http://schemas.microsoft.com/office/powerpoint/2010/main" val="1399648749"/>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a:t>Click icon to add picture</a:t>
            </a:r>
          </a:p>
        </p:txBody>
      </p:sp>
      <p:sp>
        <p:nvSpPr>
          <p:cNvPr id="5" name="Date Placeholder 4"/>
          <p:cNvSpPr>
            <a:spLocks noGrp="1"/>
          </p:cNvSpPr>
          <p:nvPr>
            <p:ph type="dt" sz="half" idx="10"/>
          </p:nvPr>
        </p:nvSpPr>
        <p:spPr/>
        <p:txBody>
          <a:bodyPr/>
          <a:lstStyle>
            <a:lvl1pPr>
              <a:defRPr>
                <a:solidFill>
                  <a:schemeClr val="tx1"/>
                </a:solidFill>
              </a:defRPr>
            </a:lvl1pPr>
            <a:extLst/>
          </a:lstStyle>
          <a:p>
            <a:fld id="{D7C297FB-4E34-44F1-B7A5-190F81E750DC}" type="datetimeFigureOut">
              <a:rPr lang="en-US" smtClean="0"/>
              <a:t>2/21/2020</a:t>
            </a:fld>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3361CA31-A3DD-4B68-A0A6-2BC4F975FC5E}" type="slidenum">
              <a:rPr lang="en-US" smtClean="0"/>
              <a:t>‹#›</a:t>
            </a:fld>
            <a:endParaRPr lang="en-US"/>
          </a:p>
        </p:txBody>
      </p:sp>
      <p:sp>
        <p:nvSpPr>
          <p:cNvPr id="2" name="Title 1"/>
          <p:cNvSpPr>
            <a:spLocks noGrp="1"/>
          </p:cNvSpPr>
          <p:nvPr>
            <p:ph type="title"/>
          </p:nvPr>
        </p:nvSpPr>
        <p:spPr>
          <a:xfrm>
            <a:off x="228601"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sz="1800" dirty="0"/>
          </a:p>
        </p:txBody>
      </p:sp>
      <p:cxnSp>
        <p:nvCxnSpPr>
          <p:cNvPr id="11" name="Straight Connector 10"/>
          <p:cNvCxnSpPr/>
          <p:nvPr/>
        </p:nvCxnSpPr>
        <p:spPr>
          <a:xfrm>
            <a:off x="-9237" y="5787744"/>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sz="1800" dirty="0"/>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sz="1800" dirty="0"/>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16798" y="5802674"/>
            <a:ext cx="959503" cy="952499"/>
          </a:xfrm>
          <a:prstGeom prst="rect">
            <a:avLst/>
          </a:prstGeom>
        </p:spPr>
      </p:pic>
    </p:spTree>
    <p:extLst>
      <p:ext uri="{BB962C8B-B14F-4D97-AF65-F5344CB8AC3E}">
        <p14:creationId xmlns:p14="http://schemas.microsoft.com/office/powerpoint/2010/main" val="3123183121"/>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EC652-F62E-4DC8-B6E6-92AB8DA02F00}"/>
              </a:ext>
            </a:extLst>
          </p:cNvPr>
          <p:cNvSpPr>
            <a:spLocks noGrp="1"/>
          </p:cNvSpPr>
          <p:nvPr>
            <p:ph type="title"/>
          </p:nvPr>
        </p:nvSpPr>
        <p:spPr>
          <a:xfrm>
            <a:off x="457200" y="277813"/>
            <a:ext cx="8229600" cy="1139825"/>
          </a:xfrm>
        </p:spPr>
        <p:txBody>
          <a:bodyPr/>
          <a:lstStyle/>
          <a:p>
            <a:r>
              <a:rPr lang="en-US"/>
              <a:t>Click to edit Master title style</a:t>
            </a:r>
          </a:p>
        </p:txBody>
      </p:sp>
      <p:sp>
        <p:nvSpPr>
          <p:cNvPr id="3" name="Table Placeholder 2">
            <a:extLst>
              <a:ext uri="{FF2B5EF4-FFF2-40B4-BE49-F238E27FC236}">
                <a16:creationId xmlns:a16="http://schemas.microsoft.com/office/drawing/2014/main" id="{419FE0EA-606B-44D7-B4F4-0361C734A3B9}"/>
              </a:ext>
            </a:extLst>
          </p:cNvPr>
          <p:cNvSpPr>
            <a:spLocks noGrp="1"/>
          </p:cNvSpPr>
          <p:nvPr>
            <p:ph type="tbl" idx="1"/>
          </p:nvPr>
        </p:nvSpPr>
        <p:spPr>
          <a:xfrm>
            <a:off x="457200" y="1600200"/>
            <a:ext cx="8229600" cy="4530725"/>
          </a:xfrm>
        </p:spPr>
        <p:txBody>
          <a:bodyPr/>
          <a:lstStyle/>
          <a:p>
            <a:pPr lvl="0"/>
            <a:endParaRPr lang="en-US" noProof="0"/>
          </a:p>
        </p:txBody>
      </p:sp>
      <p:sp>
        <p:nvSpPr>
          <p:cNvPr id="4" name="Rectangle 40">
            <a:extLst>
              <a:ext uri="{FF2B5EF4-FFF2-40B4-BE49-F238E27FC236}">
                <a16:creationId xmlns:a16="http://schemas.microsoft.com/office/drawing/2014/main" id="{D41423BF-F78B-4E32-9011-AD60BF26B11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41">
            <a:extLst>
              <a:ext uri="{FF2B5EF4-FFF2-40B4-BE49-F238E27FC236}">
                <a16:creationId xmlns:a16="http://schemas.microsoft.com/office/drawing/2014/main" id="{20A60626-3477-4860-A5E5-1FEE500F348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42">
            <a:extLst>
              <a:ext uri="{FF2B5EF4-FFF2-40B4-BE49-F238E27FC236}">
                <a16:creationId xmlns:a16="http://schemas.microsoft.com/office/drawing/2014/main" id="{7E7088FD-1441-4FD6-8189-389DCB04C4AB}"/>
              </a:ext>
            </a:extLst>
          </p:cNvPr>
          <p:cNvSpPr>
            <a:spLocks noGrp="1" noChangeArrowheads="1"/>
          </p:cNvSpPr>
          <p:nvPr>
            <p:ph type="sldNum" sz="quarter" idx="12"/>
          </p:nvPr>
        </p:nvSpPr>
        <p:spPr>
          <a:ln/>
        </p:spPr>
        <p:txBody>
          <a:bodyPr/>
          <a:lstStyle>
            <a:lvl1pPr>
              <a:defRPr/>
            </a:lvl1pPr>
          </a:lstStyle>
          <a:p>
            <a:pPr>
              <a:defRPr/>
            </a:pPr>
            <a:fld id="{FA0BC0B2-F661-4403-8380-3F738AA44995}" type="slidenum">
              <a:rPr lang="en-US" altLang="en-US"/>
              <a:pPr>
                <a:defRPr/>
              </a:pPr>
              <a:t>‹#›</a:t>
            </a:fld>
            <a:endParaRPr lang="en-US" altLang="en-US"/>
          </a:p>
        </p:txBody>
      </p:sp>
    </p:spTree>
    <p:extLst>
      <p:ext uri="{BB962C8B-B14F-4D97-AF65-F5344CB8AC3E}">
        <p14:creationId xmlns:p14="http://schemas.microsoft.com/office/powerpoint/2010/main" val="28412886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14" name="Right Triangle 13"/>
          <p:cNvSpPr>
            <a:spLocks/>
          </p:cNvSpPr>
          <p:nvPr/>
        </p:nvSpPr>
        <p:spPr bwMode="auto">
          <a:xfrm>
            <a:off x="-6042" y="5791253"/>
            <a:ext cx="3402314" cy="1080868"/>
          </a:xfrm>
          <a:prstGeom prst="rtTriangle">
            <a:avLst/>
          </a:prstGeom>
          <a:blipFill>
            <a:blip r:embed="rId1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sz="1800" dirty="0"/>
          </a:p>
        </p:txBody>
      </p:sp>
      <p:cxnSp>
        <p:nvCxnSpPr>
          <p:cNvPr id="15" name="Straight Connector 14"/>
          <p:cNvCxnSpPr/>
          <p:nvPr/>
        </p:nvCxnSpPr>
        <p:spPr>
          <a:xfrm>
            <a:off x="-9237" y="5787744"/>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endParaRPr kumimoji="0" lang="en-US" dirty="0"/>
          </a:p>
        </p:txBody>
      </p:sp>
      <p:sp>
        <p:nvSpPr>
          <p:cNvPr id="30" name="Text Placeholder 29"/>
          <p:cNvSpPr>
            <a:spLocks noGrp="1"/>
          </p:cNvSpPr>
          <p:nvPr>
            <p:ph type="body" idx="1"/>
          </p:nvPr>
        </p:nvSpPr>
        <p:spPr>
          <a:xfrm>
            <a:off x="457200" y="1481334"/>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endParaRPr kumimoji="0" lang="en-US" dirty="0"/>
          </a:p>
        </p:txBody>
      </p:sp>
      <p:sp>
        <p:nvSpPr>
          <p:cNvPr id="10" name="Date Placeholder 9"/>
          <p:cNvSpPr>
            <a:spLocks noGrp="1"/>
          </p:cNvSpPr>
          <p:nvPr>
            <p:ph type="dt" sz="half" idx="2"/>
          </p:nvPr>
        </p:nvSpPr>
        <p:spPr>
          <a:xfrm>
            <a:off x="4953000" y="6407944"/>
            <a:ext cx="1920240" cy="365760"/>
          </a:xfrm>
          <a:prstGeom prst="rect">
            <a:avLst/>
          </a:prstGeom>
        </p:spPr>
        <p:txBody>
          <a:bodyPr vert="horz" anchor="b"/>
          <a:lstStyle>
            <a:lvl1pPr algn="l" eaLnBrk="1" latinLnBrk="0" hangingPunct="1">
              <a:defRPr kumimoji="0" sz="1000">
                <a:solidFill>
                  <a:schemeClr val="tx1"/>
                </a:solidFill>
                <a:latin typeface="Trajan Pro" pitchFamily="18" charset="0"/>
              </a:defRPr>
            </a:lvl1pPr>
            <a:extLst/>
          </a:lstStyle>
          <a:p>
            <a:fld id="{D7C297FB-4E34-44F1-B7A5-190F81E750DC}" type="datetimeFigureOut">
              <a:rPr lang="en-US" smtClean="0"/>
              <a:t>2/21/2020</a:t>
            </a:fld>
            <a:endParaRPr lang="en-US"/>
          </a:p>
        </p:txBody>
      </p:sp>
      <p:sp>
        <p:nvSpPr>
          <p:cNvPr id="18" name="Slide Number Placeholder 17"/>
          <p:cNvSpPr>
            <a:spLocks noGrp="1"/>
          </p:cNvSpPr>
          <p:nvPr>
            <p:ph type="sldNum" sz="quarter" idx="4"/>
          </p:nvPr>
        </p:nvSpPr>
        <p:spPr>
          <a:xfrm>
            <a:off x="6873240" y="6407950"/>
            <a:ext cx="365760" cy="365125"/>
          </a:xfrm>
          <a:prstGeom prst="rect">
            <a:avLst/>
          </a:prstGeom>
        </p:spPr>
        <p:txBody>
          <a:bodyPr vert="horz" anchor="b"/>
          <a:lstStyle>
            <a:lvl1pPr algn="r" eaLnBrk="1" latinLnBrk="0" hangingPunct="1">
              <a:defRPr kumimoji="0" sz="1000" b="0">
                <a:solidFill>
                  <a:schemeClr val="tx1"/>
                </a:solidFill>
                <a:latin typeface="Trajan Pro" pitchFamily="18" charset="0"/>
              </a:defRPr>
            </a:lvl1pPr>
            <a:extLst/>
          </a:lstStyle>
          <a:p>
            <a:fld id="{3361CA31-A3DD-4B68-A0A6-2BC4F975FC5E}" type="slidenum">
              <a:rPr lang="en-US" smtClean="0"/>
              <a:t>‹#›</a:t>
            </a:fld>
            <a:endParaRPr lang="en-US"/>
          </a:p>
        </p:txBody>
      </p:sp>
      <p:pic>
        <p:nvPicPr>
          <p:cNvPr id="2" name="Picture 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716798" y="5802674"/>
            <a:ext cx="959503" cy="952499"/>
          </a:xfrm>
          <a:prstGeom prst="rect">
            <a:avLst/>
          </a:prstGeom>
        </p:spPr>
      </p:pic>
    </p:spTree>
    <p:extLst>
      <p:ext uri="{BB962C8B-B14F-4D97-AF65-F5344CB8AC3E}">
        <p14:creationId xmlns:p14="http://schemas.microsoft.com/office/powerpoint/2010/main" val="764519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l" rtl="0" eaLnBrk="1" latinLnBrk="0" hangingPunct="1">
        <a:spcBef>
          <a:spcPct val="0"/>
        </a:spcBef>
        <a:buNone/>
        <a:defRPr kumimoji="0" sz="4100" b="1" kern="1200">
          <a:solidFill>
            <a:schemeClr val="accent1"/>
          </a:solidFill>
          <a:effectLst>
            <a:outerShdw blurRad="31750" dist="25400" dir="5400000" algn="tl" rotWithShape="0">
              <a:srgbClr val="000000">
                <a:alpha val="25000"/>
              </a:srgbClr>
            </a:outerShdw>
          </a:effectLst>
          <a:latin typeface="Trajan Pro" pitchFamily="18" charset="0"/>
          <a:ea typeface="+mj-ea"/>
          <a:cs typeface="+mj-cs"/>
        </a:defRPr>
      </a:lvl1pPr>
      <a:extLst/>
    </p:titleStyle>
    <p:bodyStyle>
      <a:lvl1pPr marL="365742" indent="-256020"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Goudy Oldstyle Std" pitchFamily="18" charset="0"/>
          <a:ea typeface="+mn-ea"/>
          <a:cs typeface="+mn-cs"/>
        </a:defRPr>
      </a:lvl1pPr>
      <a:lvl2pPr marL="621760" indent="-228589" algn="l" rtl="0" eaLnBrk="1" latinLnBrk="0" hangingPunct="1">
        <a:spcBef>
          <a:spcPts val="324"/>
        </a:spcBef>
        <a:buClr>
          <a:schemeClr val="accent1"/>
        </a:buClr>
        <a:buFont typeface="Arial" pitchFamily="34" charset="0"/>
        <a:buChar char="•"/>
        <a:defRPr kumimoji="0" sz="2300" kern="1200">
          <a:solidFill>
            <a:schemeClr val="tx1"/>
          </a:solidFill>
          <a:latin typeface="Goudy Oldstyle Std" pitchFamily="18" charset="0"/>
          <a:ea typeface="+mn-ea"/>
          <a:cs typeface="+mn-cs"/>
        </a:defRPr>
      </a:lvl2pPr>
      <a:lvl3pPr marL="859493" indent="-228589" algn="l" rtl="0" eaLnBrk="1" latinLnBrk="0" hangingPunct="1">
        <a:spcBef>
          <a:spcPts val="351"/>
        </a:spcBef>
        <a:buClr>
          <a:schemeClr val="accent1"/>
        </a:buClr>
        <a:buSzPct val="100000"/>
        <a:buFont typeface="Arial" pitchFamily="34" charset="0"/>
        <a:buChar char="•"/>
        <a:defRPr kumimoji="0" sz="2100" kern="1200">
          <a:solidFill>
            <a:schemeClr val="tx1"/>
          </a:solidFill>
          <a:latin typeface="Goudy Oldstyle Std" pitchFamily="18" charset="0"/>
          <a:ea typeface="+mn-ea"/>
          <a:cs typeface="+mn-cs"/>
        </a:defRPr>
      </a:lvl3pPr>
      <a:lvl4pPr marL="1142942" indent="-228589" algn="l" rtl="0" eaLnBrk="1" latinLnBrk="0" hangingPunct="1">
        <a:spcBef>
          <a:spcPts val="351"/>
        </a:spcBef>
        <a:buClr>
          <a:schemeClr val="accent1"/>
        </a:buClr>
        <a:buFont typeface="Wingdings 2"/>
        <a:buChar char=""/>
        <a:defRPr kumimoji="0" sz="1900" kern="1200">
          <a:solidFill>
            <a:schemeClr val="tx1"/>
          </a:solidFill>
          <a:latin typeface="Goudy Oldstyle Std" pitchFamily="18" charset="0"/>
          <a:ea typeface="+mn-ea"/>
          <a:cs typeface="+mn-cs"/>
        </a:defRPr>
      </a:lvl4pPr>
      <a:lvl5pPr marL="1371532" indent="-228589" algn="l" rtl="0" eaLnBrk="1" latinLnBrk="0" hangingPunct="1">
        <a:spcBef>
          <a:spcPts val="351"/>
        </a:spcBef>
        <a:buClr>
          <a:schemeClr val="accent1"/>
        </a:buClr>
        <a:buFont typeface="Wingdings 2"/>
        <a:buChar char=""/>
        <a:defRPr kumimoji="0" sz="1800" kern="1200">
          <a:solidFill>
            <a:schemeClr val="tx1"/>
          </a:solidFill>
          <a:latin typeface="Goudy Oldstyle Std" pitchFamily="18" charset="0"/>
          <a:ea typeface="+mn-ea"/>
          <a:cs typeface="+mn-cs"/>
        </a:defRPr>
      </a:lvl5pPr>
      <a:lvl6pPr marL="1600120" indent="-228589" algn="l" rtl="0" eaLnBrk="1" latinLnBrk="0" hangingPunct="1">
        <a:spcBef>
          <a:spcPts val="351"/>
        </a:spcBef>
        <a:buClr>
          <a:schemeClr val="accent3"/>
        </a:buClr>
        <a:buFont typeface="Wingdings 2"/>
        <a:buChar char=""/>
        <a:defRPr kumimoji="0" sz="1800" kern="1200">
          <a:solidFill>
            <a:schemeClr val="tx1"/>
          </a:solidFill>
          <a:latin typeface="+mn-lt"/>
          <a:ea typeface="+mn-ea"/>
          <a:cs typeface="+mn-cs"/>
        </a:defRPr>
      </a:lvl6pPr>
      <a:lvl7pPr marL="1828709" indent="-228589" algn="l" rtl="0" eaLnBrk="1" latinLnBrk="0" hangingPunct="1">
        <a:spcBef>
          <a:spcPts val="351"/>
        </a:spcBef>
        <a:buClr>
          <a:schemeClr val="accent3"/>
        </a:buClr>
        <a:buFont typeface="Wingdings 2"/>
        <a:buChar char=""/>
        <a:defRPr kumimoji="0" sz="1600" kern="1200">
          <a:solidFill>
            <a:schemeClr val="tx1"/>
          </a:solidFill>
          <a:latin typeface="+mn-lt"/>
          <a:ea typeface="+mn-ea"/>
          <a:cs typeface="+mn-cs"/>
        </a:defRPr>
      </a:lvl7pPr>
      <a:lvl8pPr marL="2057298" indent="-228589" algn="l" rtl="0" eaLnBrk="1" latinLnBrk="0" hangingPunct="1">
        <a:spcBef>
          <a:spcPts val="351"/>
        </a:spcBef>
        <a:buClr>
          <a:schemeClr val="accent3"/>
        </a:buClr>
        <a:buFont typeface="Wingdings 2"/>
        <a:buChar char=""/>
        <a:defRPr kumimoji="0" sz="1600" kern="1200">
          <a:solidFill>
            <a:schemeClr val="tx1"/>
          </a:solidFill>
          <a:latin typeface="+mn-lt"/>
          <a:ea typeface="+mn-ea"/>
          <a:cs typeface="+mn-cs"/>
        </a:defRPr>
      </a:lvl8pPr>
      <a:lvl9pPr marL="2285886" indent="-228589" algn="l" rtl="0" eaLnBrk="1" latinLnBrk="0" hangingPunct="1">
        <a:spcBef>
          <a:spcPts val="351"/>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178" algn="l" rtl="0" eaLnBrk="1" latinLnBrk="0" hangingPunct="1">
        <a:defRPr kumimoji="0" kern="1200">
          <a:solidFill>
            <a:schemeClr val="tx1"/>
          </a:solidFill>
          <a:latin typeface="+mn-lt"/>
          <a:ea typeface="+mn-ea"/>
          <a:cs typeface="+mn-cs"/>
        </a:defRPr>
      </a:lvl2pPr>
      <a:lvl3pPr marL="914354" algn="l" rtl="0" eaLnBrk="1" latinLnBrk="0" hangingPunct="1">
        <a:defRPr kumimoji="0" kern="1200">
          <a:solidFill>
            <a:schemeClr val="tx1"/>
          </a:solidFill>
          <a:latin typeface="+mn-lt"/>
          <a:ea typeface="+mn-ea"/>
          <a:cs typeface="+mn-cs"/>
        </a:defRPr>
      </a:lvl3pPr>
      <a:lvl4pPr marL="1371532" algn="l" rtl="0" eaLnBrk="1" latinLnBrk="0" hangingPunct="1">
        <a:defRPr kumimoji="0" kern="1200">
          <a:solidFill>
            <a:schemeClr val="tx1"/>
          </a:solidFill>
          <a:latin typeface="+mn-lt"/>
          <a:ea typeface="+mn-ea"/>
          <a:cs typeface="+mn-cs"/>
        </a:defRPr>
      </a:lvl4pPr>
      <a:lvl5pPr marL="1828709" algn="l" rtl="0" eaLnBrk="1" latinLnBrk="0" hangingPunct="1">
        <a:defRPr kumimoji="0" kern="1200">
          <a:solidFill>
            <a:schemeClr val="tx1"/>
          </a:solidFill>
          <a:latin typeface="+mn-lt"/>
          <a:ea typeface="+mn-ea"/>
          <a:cs typeface="+mn-cs"/>
        </a:defRPr>
      </a:lvl5pPr>
      <a:lvl6pPr marL="2285886" algn="l" rtl="0" eaLnBrk="1" latinLnBrk="0" hangingPunct="1">
        <a:defRPr kumimoji="0" kern="1200">
          <a:solidFill>
            <a:schemeClr val="tx1"/>
          </a:solidFill>
          <a:latin typeface="+mn-lt"/>
          <a:ea typeface="+mn-ea"/>
          <a:cs typeface="+mn-cs"/>
        </a:defRPr>
      </a:lvl6pPr>
      <a:lvl7pPr marL="2743062" algn="l" rtl="0" eaLnBrk="1" latinLnBrk="0" hangingPunct="1">
        <a:defRPr kumimoji="0" kern="1200">
          <a:solidFill>
            <a:schemeClr val="tx1"/>
          </a:solidFill>
          <a:latin typeface="+mn-lt"/>
          <a:ea typeface="+mn-ea"/>
          <a:cs typeface="+mn-cs"/>
        </a:defRPr>
      </a:lvl7pPr>
      <a:lvl8pPr marL="3200240" algn="l" rtl="0" eaLnBrk="1" latinLnBrk="0" hangingPunct="1">
        <a:defRPr kumimoji="0" kern="1200">
          <a:solidFill>
            <a:schemeClr val="tx1"/>
          </a:solidFill>
          <a:latin typeface="+mn-lt"/>
          <a:ea typeface="+mn-ea"/>
          <a:cs typeface="+mn-cs"/>
        </a:defRPr>
      </a:lvl8pPr>
      <a:lvl9pPr marL="3657418"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6" Type="http://schemas.openxmlformats.org/officeDocument/2006/relationships/hyperlink" Target="mailto:MRSTraff@usccb.org" TargetMode="External"/><Relationship Id="rId5" Type="http://schemas.microsoft.com/office/2007/relationships/hdphoto" Target="../media/hdphoto1.wdp"/><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notesSlide" Target="../notesSlides/notesSlide10.xml"/><Relationship Id="rId7" Type="http://schemas.openxmlformats.org/officeDocument/2006/relationships/diagramColors" Target="../diagrams/colors3.xml"/><Relationship Id="rId2" Type="http://schemas.openxmlformats.org/officeDocument/2006/relationships/slideLayout" Target="../slideLayouts/slideLayout4.xml"/><Relationship Id="rId1" Type="http://schemas.openxmlformats.org/officeDocument/2006/relationships/themeOverride" Target="../theme/themeOverride10.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hemeOverride" Target="../theme/themeOverride11.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hemeOverride" Target="../theme/themeOverride12.xml"/><Relationship Id="rId4" Type="http://schemas.openxmlformats.org/officeDocument/2006/relationships/image" Target="../media/image24.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28.jpeg"/><Relationship Id="rId2" Type="http://schemas.openxmlformats.org/officeDocument/2006/relationships/slideLayout" Target="../slideLayouts/slideLayout6.xml"/><Relationship Id="rId1" Type="http://schemas.openxmlformats.org/officeDocument/2006/relationships/themeOverride" Target="../theme/themeOverride13.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wmf"/></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hemeOverride" Target="../theme/themeOverride14.xml"/><Relationship Id="rId4" Type="http://schemas.openxmlformats.org/officeDocument/2006/relationships/image" Target="../media/image29.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hemeOverride" Target="../theme/themeOverride15.xml"/><Relationship Id="rId4" Type="http://schemas.openxmlformats.org/officeDocument/2006/relationships/image" Target="../media/image30.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hemeOverride" Target="../theme/themeOverride16.xml"/><Relationship Id="rId5" Type="http://schemas.openxmlformats.org/officeDocument/2006/relationships/image" Target="../media/image31.png"/><Relationship Id="rId4" Type="http://schemas.openxmlformats.org/officeDocument/2006/relationships/image" Target="../media/image15.gif"/></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hemeOverride" Target="../theme/themeOverride17.xml"/><Relationship Id="rId5" Type="http://schemas.openxmlformats.org/officeDocument/2006/relationships/image" Target="../media/image32.png"/><Relationship Id="rId4" Type="http://schemas.openxmlformats.org/officeDocument/2006/relationships/image" Target="../media/image15.gif"/></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hemeOverride" Target="../theme/themeOverride18.xml"/><Relationship Id="rId5" Type="http://schemas.openxmlformats.org/officeDocument/2006/relationships/image" Target="../media/image32.png"/><Relationship Id="rId4" Type="http://schemas.openxmlformats.org/officeDocument/2006/relationships/image" Target="../media/image15.gif"/></Relationships>
</file>

<file path=ppt/slides/_rels/slide19.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notesSlide" Target="../notesSlides/notesSlide19.xml"/><Relationship Id="rId7" Type="http://schemas.openxmlformats.org/officeDocument/2006/relationships/diagramColors" Target="../diagrams/colors4.xml"/><Relationship Id="rId2" Type="http://schemas.openxmlformats.org/officeDocument/2006/relationships/slideLayout" Target="../slideLayouts/slideLayout2.xml"/><Relationship Id="rId1" Type="http://schemas.openxmlformats.org/officeDocument/2006/relationships/themeOverride" Target="../theme/themeOverride19.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hemeOverride" Target="../theme/themeOverride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hemeOverride" Target="../theme/themeOverride20.xml"/><Relationship Id="rId5" Type="http://schemas.openxmlformats.org/officeDocument/2006/relationships/image" Target="../media/image34.jpg"/><Relationship Id="rId4" Type="http://schemas.openxmlformats.org/officeDocument/2006/relationships/image" Target="../media/image33.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hemeOverride" Target="../theme/themeOverride21.xml"/><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9.xml"/><Relationship Id="rId1" Type="http://schemas.openxmlformats.org/officeDocument/2006/relationships/themeOverride" Target="../theme/themeOverride22.xml"/><Relationship Id="rId4" Type="http://schemas.openxmlformats.org/officeDocument/2006/relationships/image" Target="../media/image36.png"/></Relationships>
</file>

<file path=ppt/slides/_rels/slide23.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notesSlide" Target="../notesSlides/notesSlide23.xml"/><Relationship Id="rId7" Type="http://schemas.openxmlformats.org/officeDocument/2006/relationships/diagramColors" Target="../diagrams/colors5.xml"/><Relationship Id="rId2" Type="http://schemas.openxmlformats.org/officeDocument/2006/relationships/slideLayout" Target="../slideLayouts/slideLayout2.xml"/><Relationship Id="rId1" Type="http://schemas.openxmlformats.org/officeDocument/2006/relationships/themeOverride" Target="../theme/themeOverride23.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hemeOverride" Target="../theme/themeOverride24.xml"/><Relationship Id="rId4" Type="http://schemas.openxmlformats.org/officeDocument/2006/relationships/image" Target="../media/image37.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themeOverride" Target="../theme/themeOverride25.xml"/><Relationship Id="rId4" Type="http://schemas.openxmlformats.org/officeDocument/2006/relationships/image" Target="../media/image38.jpe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26.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27.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xml"/><Relationship Id="rId1" Type="http://schemas.openxmlformats.org/officeDocument/2006/relationships/themeOverride" Target="../theme/themeOverride28.xml"/><Relationship Id="rId5" Type="http://schemas.microsoft.com/office/2007/relationships/hdphoto" Target="../media/hdphoto1.wdp"/><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hyperlink" Target="http://upload.wikimedia.org/wikipedia/commons/c/c4/Nepal_A1.svg" TargetMode="External"/><Relationship Id="rId13" Type="http://schemas.openxmlformats.org/officeDocument/2006/relationships/image" Target="../media/image10.jpeg"/><Relationship Id="rId3" Type="http://schemas.openxmlformats.org/officeDocument/2006/relationships/notesSlide" Target="../notesSlides/notesSlide3.xml"/><Relationship Id="rId7" Type="http://schemas.openxmlformats.org/officeDocument/2006/relationships/image" Target="../media/image7.png"/><Relationship Id="rId12" Type="http://schemas.openxmlformats.org/officeDocument/2006/relationships/hyperlink" Target="http://upload.wikimedia.org/wikipedia/commons/b/b0/Ball_and_chain.jpg" TargetMode="External"/><Relationship Id="rId2" Type="http://schemas.openxmlformats.org/officeDocument/2006/relationships/slideLayout" Target="../slideLayouts/slideLayout2.xml"/><Relationship Id="rId1" Type="http://schemas.openxmlformats.org/officeDocument/2006/relationships/themeOverride" Target="../theme/themeOverride3.xml"/><Relationship Id="rId6" Type="http://schemas.openxmlformats.org/officeDocument/2006/relationships/hyperlink" Target="http://upload.wikimedia.org/wikipedia/commons/6/69/Livre_ouvert.svg" TargetMode="External"/><Relationship Id="rId11" Type="http://schemas.openxmlformats.org/officeDocument/2006/relationships/image" Target="../media/image9.png"/><Relationship Id="rId5" Type="http://schemas.openxmlformats.org/officeDocument/2006/relationships/image" Target="../media/image6.png"/><Relationship Id="rId10" Type="http://schemas.openxmlformats.org/officeDocument/2006/relationships/hyperlink" Target="http://upload.wikimedia.org/wikipedia/commons/3/30/Logo_lunette.png" TargetMode="External"/><Relationship Id="rId4" Type="http://schemas.openxmlformats.org/officeDocument/2006/relationships/hyperlink" Target="http://upload.wikimedia.org/wikipedia/commons/8/8c/ABC_Venn_Diagram.svg" TargetMode="External"/><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themeOverride" Target="../theme/themeOverride5.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hyperlink" Target="http://upload.wikimedia.org/wikipedia/commons/e/e4/Globe.png" TargetMode="Externa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hemeOverride" Target="../theme/themeOverride6.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7.xml"/><Relationship Id="rId7" Type="http://schemas.openxmlformats.org/officeDocument/2006/relationships/diagramColors" Target="../diagrams/colors1.xml"/><Relationship Id="rId2" Type="http://schemas.openxmlformats.org/officeDocument/2006/relationships/slideLayout" Target="../slideLayouts/slideLayout6.xml"/><Relationship Id="rId1" Type="http://schemas.openxmlformats.org/officeDocument/2006/relationships/themeOverride" Target="../theme/themeOverride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hemeOverride" Target="../theme/themeOverride8.xml"/><Relationship Id="rId6" Type="http://schemas.openxmlformats.org/officeDocument/2006/relationships/image" Target="../media/image16.jpeg"/><Relationship Id="rId5" Type="http://schemas.openxmlformats.org/officeDocument/2006/relationships/image" Target="../media/image15.gif"/><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9.xml"/><Relationship Id="rId7" Type="http://schemas.openxmlformats.org/officeDocument/2006/relationships/diagramColors" Target="../diagrams/colors2.xml"/><Relationship Id="rId2" Type="http://schemas.openxmlformats.org/officeDocument/2006/relationships/slideLayout" Target="../slideLayouts/slideLayout2.xml"/><Relationship Id="rId1" Type="http://schemas.openxmlformats.org/officeDocument/2006/relationships/themeOverride" Target="../theme/themeOverride9.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pct10">
          <a:fgClr>
            <a:schemeClr val="bg2"/>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40848" y="2049947"/>
            <a:ext cx="7534072" cy="1607653"/>
          </a:xfrm>
        </p:spPr>
        <p:txBody>
          <a:bodyPr>
            <a:normAutofit/>
          </a:bodyPr>
          <a:lstStyle/>
          <a:p>
            <a:r>
              <a:rPr lang="en-US" sz="4400" cap="all" dirty="0">
                <a:latin typeface="Franklin Gothic Demi" pitchFamily="34" charset="0"/>
              </a:rPr>
              <a:t>The Amistad Movement</a:t>
            </a:r>
          </a:p>
        </p:txBody>
      </p:sp>
      <p:sp>
        <p:nvSpPr>
          <p:cNvPr id="3" name="Subtitle 2"/>
          <p:cNvSpPr>
            <a:spLocks noGrp="1"/>
          </p:cNvSpPr>
          <p:nvPr>
            <p:ph type="subTitle" idx="1"/>
          </p:nvPr>
        </p:nvSpPr>
        <p:spPr>
          <a:xfrm>
            <a:off x="924128" y="3582368"/>
            <a:ext cx="7923177" cy="891063"/>
          </a:xfrm>
        </p:spPr>
        <p:txBody>
          <a:bodyPr>
            <a:noAutofit/>
          </a:bodyPr>
          <a:lstStyle/>
          <a:p>
            <a:r>
              <a:rPr lang="en-US" sz="2400" b="1" i="1" dirty="0">
                <a:latin typeface="Book Antiqua" pitchFamily="18" charset="0"/>
              </a:rPr>
              <a:t>Human Trafficking 101: Community Prevention</a:t>
            </a:r>
          </a:p>
          <a:p>
            <a:r>
              <a:rPr lang="en-US" sz="3200" dirty="0">
                <a:solidFill>
                  <a:schemeClr val="accent1">
                    <a:lumMod val="50000"/>
                  </a:schemeClr>
                </a:solidFill>
              </a:rPr>
              <a:t> </a:t>
            </a:r>
            <a:r>
              <a:rPr lang="en-US" sz="2400" dirty="0">
                <a:solidFill>
                  <a:schemeClr val="accent1">
                    <a:lumMod val="50000"/>
                  </a:schemeClr>
                </a:solidFill>
              </a:rPr>
              <a:t> </a:t>
            </a:r>
            <a:endParaRPr lang="en-US" sz="3200" b="1" i="1" dirty="0">
              <a:latin typeface="Book Antiqua" pitchFamily="18" charset="0"/>
            </a:endParaRPr>
          </a:p>
          <a:p>
            <a:endParaRPr lang="en-US" sz="3200" b="1" i="1" dirty="0">
              <a:latin typeface="Book Antiqua" pitchFamily="18" charset="0"/>
            </a:endParaRPr>
          </a:p>
        </p:txBody>
      </p:sp>
      <p:pic>
        <p:nvPicPr>
          <p:cNvPr id="4" name="Picture 3"/>
          <p:cNvPicPr/>
          <p:nvPr/>
        </p:nvPicPr>
        <p:blipFill>
          <a:blip r:embed="rId4" cstate="print">
            <a:extLst>
              <a:ext uri="{BEBA8EAE-BF5A-486C-A8C5-ECC9F3942E4B}">
                <a14:imgProps xmlns:a14="http://schemas.microsoft.com/office/drawing/2010/main">
                  <a14:imgLayer r:embed="rId5">
                    <a14:imgEffect>
                      <a14:backgroundRemoval t="12705" b="92623" l="20120" r="100000"/>
                    </a14:imgEffect>
                  </a14:imgLayer>
                </a14:imgProps>
              </a:ext>
            </a:extLst>
          </a:blip>
          <a:srcRect/>
          <a:stretch>
            <a:fillRect/>
          </a:stretch>
        </p:blipFill>
        <p:spPr bwMode="auto">
          <a:xfrm>
            <a:off x="469080" y="609600"/>
            <a:ext cx="4436423" cy="3048000"/>
          </a:xfrm>
          <a:prstGeom prst="rect">
            <a:avLst/>
          </a:prstGeom>
          <a:noFill/>
          <a:ln w="9525">
            <a:noFill/>
            <a:miter lim="800000"/>
            <a:headEnd/>
            <a:tailEnd/>
          </a:ln>
        </p:spPr>
      </p:pic>
      <p:sp>
        <p:nvSpPr>
          <p:cNvPr id="7" name="TextBox 6">
            <a:extLst>
              <a:ext uri="{FF2B5EF4-FFF2-40B4-BE49-F238E27FC236}">
                <a16:creationId xmlns:a16="http://schemas.microsoft.com/office/drawing/2014/main" id="{A4B07DC6-FCDC-4390-94F0-7373FEB80C95}"/>
              </a:ext>
            </a:extLst>
          </p:cNvPr>
          <p:cNvSpPr txBox="1"/>
          <p:nvPr/>
        </p:nvSpPr>
        <p:spPr>
          <a:xfrm>
            <a:off x="2592423" y="4399071"/>
            <a:ext cx="4839509" cy="1723549"/>
          </a:xfrm>
          <a:prstGeom prst="rect">
            <a:avLst/>
          </a:prstGeom>
          <a:noFill/>
          <a:ln>
            <a:solidFill>
              <a:srgbClr val="007450"/>
            </a:solidFill>
          </a:ln>
        </p:spPr>
        <p:txBody>
          <a:bodyPr wrap="square" rtlCol="0">
            <a:spAutoFit/>
          </a:bodyPr>
          <a:lstStyle/>
          <a:p>
            <a:pPr algn="ctr"/>
            <a:endParaRPr lang="en-US" sz="1000" i="1" dirty="0"/>
          </a:p>
          <a:p>
            <a:pPr algn="ctr"/>
            <a:r>
              <a:rPr lang="en-US" sz="1600" dirty="0">
                <a:solidFill>
                  <a:schemeClr val="accent1">
                    <a:lumMod val="50000"/>
                  </a:schemeClr>
                </a:solidFill>
              </a:rPr>
              <a:t>©2019 United States Conference of Catholic Bishops</a:t>
            </a:r>
            <a:endParaRPr lang="en-US" sz="1600" dirty="0"/>
          </a:p>
          <a:p>
            <a:pPr algn="ctr"/>
            <a:endParaRPr lang="en-US" sz="1000" i="1" dirty="0"/>
          </a:p>
          <a:p>
            <a:pPr algn="ctr"/>
            <a:r>
              <a:rPr lang="en-US" sz="1000" i="1" dirty="0"/>
              <a:t>This PowerPoint presentation was created by the U.S. Conference of Catholic Bishops Anti-Trafficking Program, which owns the copyright in the presentation.  It cannot be edited without the prior written consent of the USCCB. If you would like to make any adjustments to the content, please contact us at </a:t>
            </a:r>
            <a:r>
              <a:rPr lang="en-US" sz="1000" i="1" u="sng" dirty="0">
                <a:hlinkClick r:id="rId6"/>
              </a:rPr>
              <a:t>MRSTraff@usccb.org</a:t>
            </a:r>
            <a:r>
              <a:rPr lang="en-US" sz="1000" i="1" dirty="0"/>
              <a:t> to request authorization.  Unless downloaded directly from the</a:t>
            </a:r>
            <a:r>
              <a:rPr lang="en-US" sz="1000" b="1" i="1" dirty="0"/>
              <a:t> </a:t>
            </a:r>
            <a:r>
              <a:rPr lang="en-US" sz="1000" i="1" dirty="0"/>
              <a:t>Bridging Refugee Youth and Children's Services (BRYCS) website, USCCB/MRS cannot be responsible for ensuring the content of the presentation has not been changed.</a:t>
            </a:r>
            <a:endParaRPr lang="en-US" sz="1000" dirty="0"/>
          </a:p>
        </p:txBody>
      </p:sp>
    </p:spTree>
    <p:extLst>
      <p:ext uri="{BB962C8B-B14F-4D97-AF65-F5344CB8AC3E}">
        <p14:creationId xmlns:p14="http://schemas.microsoft.com/office/powerpoint/2010/main" val="21654318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pattFill prst="pct10">
          <a:fgClr>
            <a:schemeClr val="bg2"/>
          </a:fgClr>
          <a:bgClr>
            <a:schemeClr val="bg1"/>
          </a:bgClr>
        </a:patt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381000" y="228600"/>
            <a:ext cx="8229600" cy="1143000"/>
          </a:xfrm>
        </p:spPr>
        <p:txBody>
          <a:bodyPr/>
          <a:lstStyle/>
          <a:p>
            <a:r>
              <a:rPr lang="en-US" dirty="0">
                <a:latin typeface="+mj-lt"/>
              </a:rPr>
              <a:t>Where Are People Trafficked?</a:t>
            </a:r>
          </a:p>
        </p:txBody>
      </p:sp>
      <p:graphicFrame>
        <p:nvGraphicFramePr>
          <p:cNvPr id="7" name="Diagram 6"/>
          <p:cNvGraphicFramePr/>
          <p:nvPr>
            <p:extLst>
              <p:ext uri="{D42A27DB-BD31-4B8C-83A1-F6EECF244321}">
                <p14:modId xmlns:p14="http://schemas.microsoft.com/office/powerpoint/2010/main" val="2638980122"/>
              </p:ext>
            </p:extLst>
          </p:nvPr>
        </p:nvGraphicFramePr>
        <p:xfrm>
          <a:off x="381000" y="1266093"/>
          <a:ext cx="8763000" cy="583307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pattFill prst="pct10">
          <a:fgClr>
            <a:schemeClr val="bg2"/>
          </a:fgClr>
          <a:bgClr>
            <a:schemeClr val="bg1"/>
          </a:bgClr>
        </a:pattFill>
        <a:effectLst/>
      </p:bgPr>
    </p:bg>
    <p:spTree>
      <p:nvGrpSpPr>
        <p:cNvPr id="1" name=""/>
        <p:cNvGrpSpPr/>
        <p:nvPr/>
      </p:nvGrpSpPr>
      <p:grpSpPr>
        <a:xfrm>
          <a:off x="0" y="0"/>
          <a:ext cx="0" cy="0"/>
          <a:chOff x="0" y="0"/>
          <a:chExt cx="0" cy="0"/>
        </a:xfrm>
      </p:grpSpPr>
      <p:sp>
        <p:nvSpPr>
          <p:cNvPr id="25603" name="Rectangle 3">
            <a:extLst>
              <a:ext uri="{FF2B5EF4-FFF2-40B4-BE49-F238E27FC236}">
                <a16:creationId xmlns:a16="http://schemas.microsoft.com/office/drawing/2014/main" id="{629A1873-5CE5-4436-959C-52C6F660583F}"/>
              </a:ext>
            </a:extLst>
          </p:cNvPr>
          <p:cNvSpPr>
            <a:spLocks noGrp="1" noChangeArrowheads="1"/>
          </p:cNvSpPr>
          <p:nvPr>
            <p:ph idx="1"/>
          </p:nvPr>
        </p:nvSpPr>
        <p:spPr>
          <a:xfrm>
            <a:off x="633046" y="1800297"/>
            <a:ext cx="3334378" cy="3296998"/>
          </a:xfrm>
        </p:spPr>
        <p:txBody>
          <a:bodyPr/>
          <a:lstStyle/>
          <a:p>
            <a:pPr eaLnBrk="1" hangingPunct="1">
              <a:lnSpc>
                <a:spcPct val="90000"/>
              </a:lnSpc>
              <a:defRPr/>
            </a:pPr>
            <a:r>
              <a:rPr lang="es-MX" altLang="en-US" dirty="0"/>
              <a:t>Restaurants</a:t>
            </a:r>
          </a:p>
          <a:p>
            <a:pPr eaLnBrk="1" hangingPunct="1">
              <a:lnSpc>
                <a:spcPct val="90000"/>
              </a:lnSpc>
              <a:defRPr/>
            </a:pPr>
            <a:r>
              <a:rPr lang="es-MX" altLang="en-US" dirty="0"/>
              <a:t>Agriculture</a:t>
            </a:r>
          </a:p>
          <a:p>
            <a:pPr eaLnBrk="1" hangingPunct="1">
              <a:lnSpc>
                <a:spcPct val="90000"/>
              </a:lnSpc>
              <a:defRPr/>
            </a:pPr>
            <a:r>
              <a:rPr lang="es-MX" altLang="en-US" dirty="0"/>
              <a:t>Dairy farms</a:t>
            </a:r>
          </a:p>
          <a:p>
            <a:pPr eaLnBrk="1" hangingPunct="1">
              <a:lnSpc>
                <a:spcPct val="90000"/>
              </a:lnSpc>
              <a:defRPr/>
            </a:pPr>
            <a:r>
              <a:rPr lang="es-MX" altLang="en-US" dirty="0"/>
              <a:t>Cleaning hotels, stores, and offices </a:t>
            </a:r>
          </a:p>
          <a:p>
            <a:pPr eaLnBrk="1" hangingPunct="1">
              <a:lnSpc>
                <a:spcPct val="90000"/>
              </a:lnSpc>
              <a:defRPr/>
            </a:pPr>
            <a:r>
              <a:rPr lang="es-MX" altLang="en-US" dirty="0"/>
              <a:t>Domestic work in private houses</a:t>
            </a:r>
          </a:p>
        </p:txBody>
      </p:sp>
      <p:sp>
        <p:nvSpPr>
          <p:cNvPr id="25602" name="Rectangle 2">
            <a:extLst>
              <a:ext uri="{FF2B5EF4-FFF2-40B4-BE49-F238E27FC236}">
                <a16:creationId xmlns:a16="http://schemas.microsoft.com/office/drawing/2014/main" id="{DE2316E4-C1F2-4A04-B497-A4F40779964F}"/>
              </a:ext>
            </a:extLst>
          </p:cNvPr>
          <p:cNvSpPr>
            <a:spLocks noGrp="1" noChangeArrowheads="1"/>
          </p:cNvSpPr>
          <p:nvPr>
            <p:ph type="title"/>
          </p:nvPr>
        </p:nvSpPr>
        <p:spPr>
          <a:xfrm>
            <a:off x="633046" y="362187"/>
            <a:ext cx="8229600" cy="1143000"/>
          </a:xfrm>
        </p:spPr>
        <p:txBody>
          <a:bodyPr>
            <a:normAutofit/>
          </a:bodyPr>
          <a:lstStyle/>
          <a:p>
            <a:pPr>
              <a:defRPr/>
            </a:pPr>
            <a:r>
              <a:rPr lang="es-ES" altLang="en-US" sz="4000" dirty="0"/>
              <a:t>Examples of Labor Trafficking</a:t>
            </a:r>
            <a:endParaRPr lang="en-US" altLang="en-US" sz="4000" dirty="0"/>
          </a:p>
        </p:txBody>
      </p:sp>
      <p:pic>
        <p:nvPicPr>
          <p:cNvPr id="29700" name="Picture 4">
            <a:extLst>
              <a:ext uri="{FF2B5EF4-FFF2-40B4-BE49-F238E27FC236}">
                <a16:creationId xmlns:a16="http://schemas.microsoft.com/office/drawing/2014/main" id="{72FB8162-3F23-4F42-BA21-BDFE9829CB9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b="1852"/>
          <a:stretch>
            <a:fillRect/>
          </a:stretch>
        </p:blipFill>
        <p:spPr bwMode="auto">
          <a:xfrm>
            <a:off x="4167554" y="1417638"/>
            <a:ext cx="4343400" cy="4038600"/>
          </a:xfrm>
          <a:prstGeom prst="rect">
            <a:avLst/>
          </a:prstGeom>
          <a:noFill/>
          <a:ln>
            <a:noFill/>
          </a:ln>
          <a:effectLst>
            <a:outerShdw dist="35921" dir="2700000" algn="ctr" rotWithShape="0">
              <a:schemeClr val="bg2"/>
            </a:outerShdw>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pattFill prst="pct10">
          <a:fgClr>
            <a:schemeClr val="bg2"/>
          </a:fgClr>
          <a:bgClr>
            <a:schemeClr val="bg1"/>
          </a:bgClr>
        </a:pattFill>
        <a:effectLst/>
      </p:bgPr>
    </p:bg>
    <p:spTree>
      <p:nvGrpSpPr>
        <p:cNvPr id="1" name=""/>
        <p:cNvGrpSpPr/>
        <p:nvPr/>
      </p:nvGrpSpPr>
      <p:grpSpPr>
        <a:xfrm>
          <a:off x="0" y="0"/>
          <a:ext cx="0" cy="0"/>
          <a:chOff x="0" y="0"/>
          <a:chExt cx="0" cy="0"/>
        </a:xfrm>
      </p:grpSpPr>
      <p:sp>
        <p:nvSpPr>
          <p:cNvPr id="67587" name="Rectangle 3">
            <a:extLst>
              <a:ext uri="{FF2B5EF4-FFF2-40B4-BE49-F238E27FC236}">
                <a16:creationId xmlns:a16="http://schemas.microsoft.com/office/drawing/2014/main" id="{596B4BF9-BF03-42F6-9DB1-C3BC929A6253}"/>
              </a:ext>
            </a:extLst>
          </p:cNvPr>
          <p:cNvSpPr>
            <a:spLocks noGrp="1" noChangeArrowheads="1"/>
          </p:cNvSpPr>
          <p:nvPr>
            <p:ph idx="1"/>
          </p:nvPr>
        </p:nvSpPr>
        <p:spPr>
          <a:xfrm>
            <a:off x="457200" y="1983293"/>
            <a:ext cx="3932539" cy="2891413"/>
          </a:xfrm>
        </p:spPr>
        <p:txBody>
          <a:bodyPr>
            <a:normAutofit/>
          </a:bodyPr>
          <a:lstStyle/>
          <a:p>
            <a:pPr eaLnBrk="1" hangingPunct="1">
              <a:defRPr/>
            </a:pPr>
            <a:r>
              <a:rPr lang="es-MX" altLang="en-US" dirty="0"/>
              <a:t>Factory work or maquiladoras </a:t>
            </a:r>
          </a:p>
          <a:p>
            <a:pPr marL="109722" indent="0" eaLnBrk="1" hangingPunct="1">
              <a:buNone/>
              <a:defRPr/>
            </a:pPr>
            <a:r>
              <a:rPr lang="es-MX" altLang="en-US" dirty="0"/>
              <a:t>  “sweat shops”</a:t>
            </a:r>
          </a:p>
          <a:p>
            <a:pPr>
              <a:defRPr/>
            </a:pPr>
            <a:r>
              <a:rPr lang="es-MX" altLang="en-US" dirty="0"/>
              <a:t>Producing, transporting and selling drugs</a:t>
            </a:r>
          </a:p>
          <a:p>
            <a:pPr eaLnBrk="1" hangingPunct="1">
              <a:defRPr/>
            </a:pPr>
            <a:endParaRPr lang="es-MX" altLang="en-US" dirty="0"/>
          </a:p>
          <a:p>
            <a:pPr eaLnBrk="1" hangingPunct="1">
              <a:defRPr/>
            </a:pPr>
            <a:endParaRPr lang="en-US" altLang="en-US" dirty="0"/>
          </a:p>
        </p:txBody>
      </p:sp>
      <p:sp>
        <p:nvSpPr>
          <p:cNvPr id="67586" name="Rectangle 2">
            <a:extLst>
              <a:ext uri="{FF2B5EF4-FFF2-40B4-BE49-F238E27FC236}">
                <a16:creationId xmlns:a16="http://schemas.microsoft.com/office/drawing/2014/main" id="{7F097342-6AF4-4A47-A404-14D66696C359}"/>
              </a:ext>
            </a:extLst>
          </p:cNvPr>
          <p:cNvSpPr>
            <a:spLocks noGrp="1" noChangeArrowheads="1"/>
          </p:cNvSpPr>
          <p:nvPr>
            <p:ph type="title"/>
          </p:nvPr>
        </p:nvSpPr>
        <p:spPr/>
        <p:txBody>
          <a:bodyPr>
            <a:normAutofit/>
          </a:bodyPr>
          <a:lstStyle/>
          <a:p>
            <a:pPr>
              <a:defRPr/>
            </a:pPr>
            <a:r>
              <a:rPr lang="es-ES" altLang="en-US" sz="4000" dirty="0"/>
              <a:t>Examples of Labor Trafficking</a:t>
            </a:r>
            <a:endParaRPr lang="en-US" altLang="en-US" sz="4000" dirty="0"/>
          </a:p>
        </p:txBody>
      </p:sp>
      <p:pic>
        <p:nvPicPr>
          <p:cNvPr id="31748" name="Picture 4">
            <a:extLst>
              <a:ext uri="{FF2B5EF4-FFF2-40B4-BE49-F238E27FC236}">
                <a16:creationId xmlns:a16="http://schemas.microsoft.com/office/drawing/2014/main" id="{50746327-26DF-4CD3-9FFC-A406645D87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8516" r="34000"/>
          <a:stretch>
            <a:fillRect/>
          </a:stretch>
        </p:blipFill>
        <p:spPr bwMode="auto">
          <a:xfrm>
            <a:off x="4389739" y="1663700"/>
            <a:ext cx="4225332" cy="3530600"/>
          </a:xfrm>
          <a:prstGeom prst="rect">
            <a:avLst/>
          </a:prstGeom>
          <a:noFill/>
          <a:ln>
            <a:noFill/>
          </a:ln>
          <a:effectLst>
            <a:outerShdw dist="35921" dir="2700000" algn="ctr" rotWithShape="0">
              <a:schemeClr val="bg2"/>
            </a:outerShdw>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pattFill prst="pct10">
          <a:fgClr>
            <a:schemeClr val="bg2"/>
          </a:fgClr>
          <a:bgClr>
            <a:schemeClr val="bg1"/>
          </a:bgClr>
        </a:pattFill>
        <a:effectLst/>
      </p:bgPr>
    </p:bg>
    <p:spTree>
      <p:nvGrpSpPr>
        <p:cNvPr id="1" name=""/>
        <p:cNvGrpSpPr/>
        <p:nvPr/>
      </p:nvGrpSpPr>
      <p:grpSpPr>
        <a:xfrm>
          <a:off x="0" y="0"/>
          <a:ext cx="0" cy="0"/>
          <a:chOff x="0" y="0"/>
          <a:chExt cx="0" cy="0"/>
        </a:xfrm>
      </p:grpSpPr>
      <p:sp>
        <p:nvSpPr>
          <p:cNvPr id="45059" name="TextBox 4"/>
          <p:cNvSpPr txBox="1">
            <a:spLocks noChangeArrowheads="1"/>
          </p:cNvSpPr>
          <p:nvPr/>
        </p:nvSpPr>
        <p:spPr bwMode="auto">
          <a:xfrm>
            <a:off x="609600" y="457202"/>
            <a:ext cx="7924800" cy="830997"/>
          </a:xfrm>
          <a:prstGeom prst="rect">
            <a:avLst/>
          </a:prstGeom>
          <a:noFill/>
          <a:ln w="9525">
            <a:noFill/>
            <a:miter lim="800000"/>
            <a:headEnd/>
            <a:tailEnd/>
          </a:ln>
        </p:spPr>
        <p:txBody>
          <a:bodyPr>
            <a:spAutoFit/>
          </a:bodyPr>
          <a:lstStyle/>
          <a:p>
            <a:pPr algn="ctr"/>
            <a:r>
              <a:rPr lang="en-US" sz="4800" b="1" dirty="0">
                <a:solidFill>
                  <a:schemeClr val="accent1"/>
                </a:solidFill>
                <a:effectLst>
                  <a:outerShdw blurRad="38100" dist="38100" dir="2700000" algn="tl">
                    <a:srgbClr val="000000">
                      <a:alpha val="43137"/>
                    </a:srgbClr>
                  </a:outerShdw>
                </a:effectLst>
                <a:latin typeface="+mj-lt"/>
              </a:rPr>
              <a:t>Is There a Typical Victim?</a:t>
            </a:r>
          </a:p>
        </p:txBody>
      </p:sp>
      <p:pic>
        <p:nvPicPr>
          <p:cNvPr id="45060" name="Picture 4" descr="C:\Documents and Settings\aratkowski\Local Settings\Temporary Internet Files\Content.IE5\XYYUQ80P\MC900434411[1].wmf"/>
          <p:cNvPicPr>
            <a:picLocks noChangeAspect="1" noChangeArrowheads="1"/>
          </p:cNvPicPr>
          <p:nvPr/>
        </p:nvPicPr>
        <p:blipFill>
          <a:blip r:embed="rId4" cstate="print"/>
          <a:srcRect/>
          <a:stretch>
            <a:fillRect/>
          </a:stretch>
        </p:blipFill>
        <p:spPr bwMode="auto">
          <a:xfrm>
            <a:off x="3657600" y="1828800"/>
            <a:ext cx="1625600" cy="1828800"/>
          </a:xfrm>
          <a:prstGeom prst="rect">
            <a:avLst/>
          </a:prstGeom>
          <a:noFill/>
          <a:ln w="9525">
            <a:noFill/>
            <a:miter lim="800000"/>
            <a:headEnd/>
            <a:tailEnd/>
          </a:ln>
        </p:spPr>
      </p:pic>
      <p:pic>
        <p:nvPicPr>
          <p:cNvPr id="1035" name="Picture 11" descr="C:\Documents and Settings\aratkowski\Local Settings\Temporary Internet Files\Content.IE5\XYYUQ80P\MP900262788[1].jpg"/>
          <p:cNvPicPr>
            <a:picLocks noChangeAspect="1" noChangeArrowheads="1"/>
          </p:cNvPicPr>
          <p:nvPr/>
        </p:nvPicPr>
        <p:blipFill>
          <a:blip r:embed="rId5" cstate="print"/>
          <a:srcRect/>
          <a:stretch>
            <a:fillRect/>
          </a:stretch>
        </p:blipFill>
        <p:spPr bwMode="auto">
          <a:xfrm>
            <a:off x="2819402" y="4126283"/>
            <a:ext cx="2688331" cy="1783985"/>
          </a:xfrm>
          <a:prstGeom prst="rect">
            <a:avLst/>
          </a:prstGeom>
          <a:ln>
            <a:noFill/>
          </a:ln>
          <a:effectLst>
            <a:softEdge rad="112500"/>
          </a:effectLst>
        </p:spPr>
      </p:pic>
      <p:pic>
        <p:nvPicPr>
          <p:cNvPr id="1041" name="Picture 17" descr="C:\Documents and Settings\aratkowski\Local Settings\Temporary Internet Files\Content.IE5\QW9KF0XF\MP900227557[1].jpg"/>
          <p:cNvPicPr>
            <a:picLocks noChangeAspect="1" noChangeArrowheads="1"/>
          </p:cNvPicPr>
          <p:nvPr/>
        </p:nvPicPr>
        <p:blipFill>
          <a:blip r:embed="rId6" cstate="print"/>
          <a:srcRect/>
          <a:stretch>
            <a:fillRect/>
          </a:stretch>
        </p:blipFill>
        <p:spPr bwMode="auto">
          <a:xfrm>
            <a:off x="5445644" y="4148518"/>
            <a:ext cx="2326759" cy="1761747"/>
          </a:xfrm>
          <a:prstGeom prst="rect">
            <a:avLst/>
          </a:prstGeom>
          <a:ln>
            <a:noFill/>
          </a:ln>
          <a:effectLst>
            <a:softEdge rad="112500"/>
          </a:effectLst>
        </p:spPr>
      </p:pic>
      <p:pic>
        <p:nvPicPr>
          <p:cNvPr id="4101" name="Picture 5" descr="C:\Documents and Settings\aratkowski\Local Settings\Temporary Internet Files\Content.IE5\XYYUQ80P\MP900178811[1].jpg"/>
          <p:cNvPicPr>
            <a:picLocks noChangeAspect="1" noChangeArrowheads="1"/>
          </p:cNvPicPr>
          <p:nvPr/>
        </p:nvPicPr>
        <p:blipFill>
          <a:blip r:embed="rId7" cstate="print"/>
          <a:srcRect/>
          <a:stretch>
            <a:fillRect/>
          </a:stretch>
        </p:blipFill>
        <p:spPr bwMode="auto">
          <a:xfrm>
            <a:off x="592597" y="4148518"/>
            <a:ext cx="2226805" cy="1761747"/>
          </a:xfrm>
          <a:prstGeom prst="rect">
            <a:avLst/>
          </a:prstGeom>
          <a:ln>
            <a:noFill/>
          </a:ln>
          <a:effectLst>
            <a:softEdge rad="112500"/>
          </a:effectLst>
        </p:spPr>
      </p:pic>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afterEffect">
                                  <p:stCondLst>
                                    <p:cond delay="0"/>
                                  </p:stCondLst>
                                  <p:childTnLst>
                                    <p:animScale>
                                      <p:cBhvr>
                                        <p:cTn id="6" dur="2000" fill="hold"/>
                                        <p:tgtEl>
                                          <p:spTgt spid="45060"/>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4101"/>
                                        </p:tgtEl>
                                        <p:attrNameLst>
                                          <p:attrName>style.visibility</p:attrName>
                                        </p:attrNameLst>
                                      </p:cBhvr>
                                      <p:to>
                                        <p:strVal val="visible"/>
                                      </p:to>
                                    </p:set>
                                    <p:animEffect transition="in" filter="fade">
                                      <p:cBhvr>
                                        <p:cTn id="11" dur="2000"/>
                                        <p:tgtEl>
                                          <p:spTgt spid="4101"/>
                                        </p:tgtEl>
                                      </p:cBhvr>
                                    </p:animEffect>
                                  </p:childTnLst>
                                </p:cTn>
                              </p:par>
                              <p:par>
                                <p:cTn id="12" presetID="10" presetClass="entr" presetSubtype="0" fill="hold" nodeType="withEffect">
                                  <p:stCondLst>
                                    <p:cond delay="0"/>
                                  </p:stCondLst>
                                  <p:childTnLst>
                                    <p:set>
                                      <p:cBhvr>
                                        <p:cTn id="13" dur="1" fill="hold">
                                          <p:stCondLst>
                                            <p:cond delay="0"/>
                                          </p:stCondLst>
                                        </p:cTn>
                                        <p:tgtEl>
                                          <p:spTgt spid="1035"/>
                                        </p:tgtEl>
                                        <p:attrNameLst>
                                          <p:attrName>style.visibility</p:attrName>
                                        </p:attrNameLst>
                                      </p:cBhvr>
                                      <p:to>
                                        <p:strVal val="visible"/>
                                      </p:to>
                                    </p:set>
                                    <p:animEffect transition="in" filter="fade">
                                      <p:cBhvr>
                                        <p:cTn id="14" dur="2000"/>
                                        <p:tgtEl>
                                          <p:spTgt spid="1035"/>
                                        </p:tgtEl>
                                      </p:cBhvr>
                                    </p:animEffect>
                                  </p:childTnLst>
                                </p:cTn>
                              </p:par>
                              <p:par>
                                <p:cTn id="15" presetID="10" presetClass="entr" presetSubtype="0" fill="hold" nodeType="withEffect">
                                  <p:stCondLst>
                                    <p:cond delay="0"/>
                                  </p:stCondLst>
                                  <p:childTnLst>
                                    <p:set>
                                      <p:cBhvr>
                                        <p:cTn id="16" dur="1" fill="hold">
                                          <p:stCondLst>
                                            <p:cond delay="0"/>
                                          </p:stCondLst>
                                        </p:cTn>
                                        <p:tgtEl>
                                          <p:spTgt spid="1041"/>
                                        </p:tgtEl>
                                        <p:attrNameLst>
                                          <p:attrName>style.visibility</p:attrName>
                                        </p:attrNameLst>
                                      </p:cBhvr>
                                      <p:to>
                                        <p:strVal val="visible"/>
                                      </p:to>
                                    </p:set>
                                    <p:animEffect transition="in" filter="fade">
                                      <p:cBhvr>
                                        <p:cTn id="17" dur="2000"/>
                                        <p:tgtEl>
                                          <p:spTgt spid="10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pattFill prst="pct10">
          <a:fgClr>
            <a:schemeClr val="bg2"/>
          </a:fgClr>
          <a:bgClr>
            <a:schemeClr val="bg1"/>
          </a:bgClr>
        </a:pattFill>
        <a:effectLst/>
      </p:bgPr>
    </p:bg>
    <p:spTree>
      <p:nvGrpSpPr>
        <p:cNvPr id="1" name=""/>
        <p:cNvGrpSpPr/>
        <p:nvPr/>
      </p:nvGrpSpPr>
      <p:grpSpPr>
        <a:xfrm>
          <a:off x="0" y="0"/>
          <a:ext cx="0" cy="0"/>
          <a:chOff x="0" y="0"/>
          <a:chExt cx="0" cy="0"/>
        </a:xfrm>
      </p:grpSpPr>
      <p:sp>
        <p:nvSpPr>
          <p:cNvPr id="35843" name="Rectangle 3">
            <a:extLst>
              <a:ext uri="{FF2B5EF4-FFF2-40B4-BE49-F238E27FC236}">
                <a16:creationId xmlns:a16="http://schemas.microsoft.com/office/drawing/2014/main" id="{9BF3CB33-7D28-43DA-AD56-BAA45E12D4DC}"/>
              </a:ext>
            </a:extLst>
          </p:cNvPr>
          <p:cNvSpPr>
            <a:spLocks noGrp="1" noChangeArrowheads="1"/>
          </p:cNvSpPr>
          <p:nvPr>
            <p:ph idx="1"/>
          </p:nvPr>
        </p:nvSpPr>
        <p:spPr>
          <a:xfrm>
            <a:off x="4313894" y="1417638"/>
            <a:ext cx="4208979" cy="4131426"/>
          </a:xfrm>
          <a:ln w="38100">
            <a:solidFill>
              <a:schemeClr val="accent1">
                <a:lumMod val="75000"/>
              </a:schemeClr>
            </a:solidFill>
          </a:ln>
        </p:spPr>
        <p:txBody>
          <a:bodyPr>
            <a:normAutofit/>
          </a:bodyPr>
          <a:lstStyle/>
          <a:p>
            <a:pPr marL="109722" indent="0" algn="ctr" eaLnBrk="1" hangingPunct="1">
              <a:buNone/>
              <a:defRPr/>
            </a:pPr>
            <a:r>
              <a:rPr lang="es-MX" altLang="en-US" dirty="0"/>
              <a:t>This crime is dangerous for:</a:t>
            </a:r>
          </a:p>
          <a:p>
            <a:pPr marL="109722" indent="0" algn="ctr" eaLnBrk="1" hangingPunct="1">
              <a:buNone/>
              <a:defRPr/>
            </a:pPr>
            <a:endParaRPr lang="es-MX" altLang="en-US" sz="800" dirty="0"/>
          </a:p>
          <a:p>
            <a:pPr eaLnBrk="1" hangingPunct="1">
              <a:defRPr/>
            </a:pPr>
            <a:r>
              <a:rPr lang="es-MX" altLang="en-US" dirty="0"/>
              <a:t>Legal immigrants</a:t>
            </a:r>
          </a:p>
          <a:p>
            <a:pPr eaLnBrk="1" hangingPunct="1">
              <a:defRPr/>
            </a:pPr>
            <a:r>
              <a:rPr lang="es-MX" altLang="en-US" dirty="0"/>
              <a:t>Immigrants without documentation</a:t>
            </a:r>
          </a:p>
          <a:p>
            <a:pPr eaLnBrk="1" hangingPunct="1">
              <a:defRPr/>
            </a:pPr>
            <a:r>
              <a:rPr lang="es-MX" altLang="en-US" dirty="0"/>
              <a:t>Immigrant youth</a:t>
            </a:r>
          </a:p>
          <a:p>
            <a:pPr eaLnBrk="1" hangingPunct="1">
              <a:defRPr/>
            </a:pPr>
            <a:r>
              <a:rPr lang="es-MX" altLang="en-US" dirty="0"/>
              <a:t>Youth without documents</a:t>
            </a:r>
          </a:p>
        </p:txBody>
      </p:sp>
      <p:sp>
        <p:nvSpPr>
          <p:cNvPr id="35842" name="Rectangle 2">
            <a:extLst>
              <a:ext uri="{FF2B5EF4-FFF2-40B4-BE49-F238E27FC236}">
                <a16:creationId xmlns:a16="http://schemas.microsoft.com/office/drawing/2014/main" id="{89454A49-3225-4B80-A234-D8068223ED09}"/>
              </a:ext>
            </a:extLst>
          </p:cNvPr>
          <p:cNvSpPr>
            <a:spLocks noGrp="1" noChangeArrowheads="1"/>
          </p:cNvSpPr>
          <p:nvPr>
            <p:ph type="title"/>
          </p:nvPr>
        </p:nvSpPr>
        <p:spPr>
          <a:xfrm>
            <a:off x="457200" y="274638"/>
            <a:ext cx="8229600" cy="1143000"/>
          </a:xfrm>
        </p:spPr>
        <p:txBody>
          <a:bodyPr/>
          <a:lstStyle/>
          <a:p>
            <a:pPr algn="ctr" eaLnBrk="1" hangingPunct="1">
              <a:defRPr/>
            </a:pPr>
            <a:r>
              <a:rPr lang="es-MX" altLang="en-US" sz="4000" dirty="0"/>
              <a:t>A Vulnerable Group</a:t>
            </a:r>
          </a:p>
        </p:txBody>
      </p:sp>
      <p:pic>
        <p:nvPicPr>
          <p:cNvPr id="3" name="Picture 2">
            <a:extLst>
              <a:ext uri="{FF2B5EF4-FFF2-40B4-BE49-F238E27FC236}">
                <a16:creationId xmlns:a16="http://schemas.microsoft.com/office/drawing/2014/main" id="{979D22C8-3AE9-42B1-B2FC-19CBAFE3F5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5245" y="1417638"/>
            <a:ext cx="3834723" cy="4131426"/>
          </a:xfrm>
          <a:prstGeom prst="rect">
            <a:avLst/>
          </a:prstGeom>
        </p:spPr>
      </p:pic>
    </p:spTree>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pattFill prst="pct10">
          <a:fgClr>
            <a:schemeClr val="bg2"/>
          </a:fgClr>
          <a:bgClr>
            <a:schemeClr val="bg1"/>
          </a:bgClr>
        </a:pattFill>
        <a:effectLst/>
      </p:bgPr>
    </p:bg>
    <p:spTree>
      <p:nvGrpSpPr>
        <p:cNvPr id="1" name=""/>
        <p:cNvGrpSpPr/>
        <p:nvPr/>
      </p:nvGrpSpPr>
      <p:grpSpPr>
        <a:xfrm>
          <a:off x="0" y="0"/>
          <a:ext cx="0" cy="0"/>
          <a:chOff x="0" y="0"/>
          <a:chExt cx="0" cy="0"/>
        </a:xfrm>
      </p:grpSpPr>
      <p:sp>
        <p:nvSpPr>
          <p:cNvPr id="35842" name="Content Placeholder 2"/>
          <p:cNvSpPr>
            <a:spLocks noGrp="1"/>
          </p:cNvSpPr>
          <p:nvPr>
            <p:ph idx="1"/>
          </p:nvPr>
        </p:nvSpPr>
        <p:spPr>
          <a:xfrm>
            <a:off x="311285" y="1600200"/>
            <a:ext cx="3657089" cy="4495800"/>
          </a:xfrm>
        </p:spPr>
        <p:txBody>
          <a:bodyPr>
            <a:normAutofit/>
          </a:bodyPr>
          <a:lstStyle/>
          <a:p>
            <a:pPr>
              <a:buFont typeface="Wingdings 2" pitchFamily="18" charset="2"/>
              <a:buNone/>
            </a:pPr>
            <a:r>
              <a:rPr lang="en-US" dirty="0"/>
              <a:t>False promises of…</a:t>
            </a:r>
          </a:p>
          <a:p>
            <a:r>
              <a:rPr lang="en-US" dirty="0"/>
              <a:t>A good job</a:t>
            </a:r>
          </a:p>
          <a:p>
            <a:r>
              <a:rPr lang="en-US" dirty="0"/>
              <a:t>Opportunity to provide for family</a:t>
            </a:r>
          </a:p>
          <a:p>
            <a:r>
              <a:rPr lang="en-US" dirty="0"/>
              <a:t>Educational opportunities</a:t>
            </a:r>
          </a:p>
          <a:p>
            <a:r>
              <a:rPr lang="en-US" dirty="0"/>
              <a:t>Better life </a:t>
            </a:r>
          </a:p>
          <a:p>
            <a:r>
              <a:rPr lang="en-US" dirty="0"/>
              <a:t>Love </a:t>
            </a:r>
          </a:p>
          <a:p>
            <a:r>
              <a:rPr lang="en-US" dirty="0"/>
              <a:t>Marriage</a:t>
            </a:r>
          </a:p>
          <a:p>
            <a:pPr>
              <a:buFont typeface="Wingdings 2" pitchFamily="18" charset="2"/>
              <a:buNone/>
            </a:pPr>
            <a:endParaRPr lang="en-US" dirty="0">
              <a:latin typeface="Constantia" pitchFamily="18" charset="0"/>
            </a:endParaRPr>
          </a:p>
          <a:p>
            <a:pPr>
              <a:buFont typeface="Wingdings 2" pitchFamily="18" charset="2"/>
              <a:buNone/>
            </a:pPr>
            <a:endParaRPr lang="en-US" dirty="0"/>
          </a:p>
          <a:p>
            <a:pPr>
              <a:buFont typeface="Wingdings 2" pitchFamily="18" charset="2"/>
              <a:buNone/>
            </a:pPr>
            <a:endParaRPr lang="en-US" dirty="0"/>
          </a:p>
        </p:txBody>
      </p:sp>
      <p:sp>
        <p:nvSpPr>
          <p:cNvPr id="2" name="Title 1"/>
          <p:cNvSpPr>
            <a:spLocks noGrp="1"/>
          </p:cNvSpPr>
          <p:nvPr>
            <p:ph type="title"/>
          </p:nvPr>
        </p:nvSpPr>
        <p:spPr>
          <a:xfrm>
            <a:off x="457200" y="274638"/>
            <a:ext cx="8229600" cy="1143000"/>
          </a:xfrm>
        </p:spPr>
        <p:txBody>
          <a:bodyPr>
            <a:normAutofit/>
          </a:bodyPr>
          <a:lstStyle/>
          <a:p>
            <a:pPr>
              <a:defRPr/>
            </a:pPr>
            <a:r>
              <a:rPr lang="en-US" b="1" dirty="0">
                <a:latin typeface="+mj-lt"/>
              </a:rPr>
              <a:t>What Draws Victims?</a:t>
            </a:r>
          </a:p>
        </p:txBody>
      </p:sp>
      <p:pic>
        <p:nvPicPr>
          <p:cNvPr id="4" name="Picture 3">
            <a:extLst>
              <a:ext uri="{FF2B5EF4-FFF2-40B4-BE49-F238E27FC236}">
                <a16:creationId xmlns:a16="http://schemas.microsoft.com/office/drawing/2014/main" id="{52BB7F85-B27C-4E55-B6A6-D9B6F62C25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68374" y="1789888"/>
            <a:ext cx="4660062" cy="3278223"/>
          </a:xfrm>
          <a:prstGeom prst="rect">
            <a:avLst/>
          </a:prstGeom>
          <a:effectLst>
            <a:softEdge rad="63500"/>
          </a:effectLst>
        </p:spPr>
      </p:pic>
    </p:spTree>
  </p:cSld>
  <p:clrMapOvr>
    <a:overrideClrMapping bg1="lt1" tx1="dk1" bg2="lt2" tx2="dk2" accent1="accent1" accent2="accent2" accent3="accent3" accent4="accent4" accent5="accent5" accent6="accent6" hlink="hlink" folHlink="folHlink"/>
  </p:clrMapOvr>
  <p:transition/>
</p:sld>
</file>

<file path=ppt/slides/slide16.xml><?xml version="1.0" encoding="utf-8"?>
<p:sld xmlns:a="http://schemas.openxmlformats.org/drawingml/2006/main" xmlns:r="http://schemas.openxmlformats.org/officeDocument/2006/relationships" xmlns:p="http://schemas.openxmlformats.org/presentationml/2006/main">
  <p:cSld>
    <p:bg>
      <p:bgPr>
        <a:pattFill prst="pct10">
          <a:fgClr>
            <a:schemeClr val="bg2"/>
          </a:fgClr>
          <a:bgClr>
            <a:schemeClr val="bg1"/>
          </a:bgClr>
        </a:patt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354620" y="2805654"/>
            <a:ext cx="8153400" cy="3223009"/>
          </a:xfrm>
        </p:spPr>
        <p:txBody>
          <a:bodyPr>
            <a:normAutofit/>
          </a:bodyPr>
          <a:lstStyle/>
          <a:p>
            <a:pPr marL="274306" indent="-274306">
              <a:buBlip>
                <a:blip r:embed="rId4"/>
              </a:buBlip>
              <a:defRPr/>
            </a:pPr>
            <a:r>
              <a:rPr lang="en-US" dirty="0"/>
              <a:t>Lack of understanding and lack of awareness about human trafficking</a:t>
            </a:r>
          </a:p>
          <a:p>
            <a:pPr marL="274306" indent="-274306">
              <a:buBlip>
                <a:blip r:embed="rId4"/>
              </a:buBlip>
              <a:defRPr/>
            </a:pPr>
            <a:r>
              <a:rPr lang="en-US" dirty="0"/>
              <a:t>Law enforcement and others who may come into contact with victims are not trained </a:t>
            </a:r>
          </a:p>
          <a:p>
            <a:pPr marL="274306" indent="-274306">
              <a:buBlip>
                <a:blip r:embed="rId4"/>
              </a:buBlip>
              <a:defRPr/>
            </a:pPr>
            <a:r>
              <a:rPr lang="en-US" dirty="0"/>
              <a:t>Trafficking victims rarely self-identify </a:t>
            </a:r>
          </a:p>
          <a:p>
            <a:pPr marL="274306" indent="-274306">
              <a:buBlip>
                <a:blip r:embed="rId4"/>
              </a:buBlip>
              <a:defRPr/>
            </a:pPr>
            <a:r>
              <a:rPr lang="en-US" dirty="0"/>
              <a:t>Traffickers may be well known in the community</a:t>
            </a:r>
            <a:endParaRPr lang="en-US" dirty="0">
              <a:latin typeface="Constantia" pitchFamily="18" charset="0"/>
            </a:endParaRPr>
          </a:p>
        </p:txBody>
      </p:sp>
      <p:sp>
        <p:nvSpPr>
          <p:cNvPr id="76802" name="Title 3"/>
          <p:cNvSpPr>
            <a:spLocks noGrp="1"/>
          </p:cNvSpPr>
          <p:nvPr>
            <p:ph type="title"/>
          </p:nvPr>
        </p:nvSpPr>
        <p:spPr>
          <a:xfrm>
            <a:off x="615460" y="840294"/>
            <a:ext cx="3815862" cy="838200"/>
          </a:xfrm>
        </p:spPr>
        <p:txBody>
          <a:bodyPr>
            <a:noAutofit/>
          </a:bodyPr>
          <a:lstStyle/>
          <a:p>
            <a:r>
              <a:rPr lang="en-US" sz="4000" dirty="0"/>
              <a:t>What Are Some Challenges to Finding Victims?</a:t>
            </a:r>
          </a:p>
        </p:txBody>
      </p:sp>
      <p:pic>
        <p:nvPicPr>
          <p:cNvPr id="4" name="Picture 3" descr="http://www.clker.com/cliparts/7/i/c/G/d/u/barrier-md.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12681" y="458455"/>
            <a:ext cx="3523420" cy="2247064"/>
          </a:xfrm>
          <a:prstGeom prst="rect">
            <a:avLst/>
          </a:prstGeom>
          <a:noFill/>
          <a:ln>
            <a:solidFill>
              <a:schemeClr val="tx1"/>
            </a:solidFill>
          </a:ln>
        </p:spPr>
      </p:pic>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pattFill prst="pct10">
          <a:fgClr>
            <a:schemeClr val="bg2"/>
          </a:fgClr>
          <a:bgClr>
            <a:schemeClr val="bg1"/>
          </a:bgClr>
        </a:pattFill>
        <a:effectLst/>
      </p:bgPr>
    </p:bg>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527175"/>
            <a:ext cx="7003915" cy="4572000"/>
          </a:xfrm>
        </p:spPr>
        <p:txBody>
          <a:bodyPr>
            <a:normAutofit/>
          </a:bodyPr>
          <a:lstStyle/>
          <a:p>
            <a:pPr marL="274306" indent="-274306">
              <a:buBlip>
                <a:blip r:embed="rId4"/>
              </a:buBlip>
              <a:defRPr/>
            </a:pPr>
            <a:r>
              <a:rPr lang="en-US" dirty="0"/>
              <a:t>Limited contact with family or friends</a:t>
            </a:r>
          </a:p>
          <a:p>
            <a:pPr marL="274306" indent="-274306">
              <a:buBlip>
                <a:blip r:embed="rId4"/>
              </a:buBlip>
              <a:defRPr/>
            </a:pPr>
            <a:r>
              <a:rPr lang="en-US" dirty="0"/>
              <a:t>Unable to leave the work environment</a:t>
            </a:r>
          </a:p>
          <a:p>
            <a:pPr marL="274306" indent="-274306">
              <a:buBlip>
                <a:blip r:embed="rId4"/>
              </a:buBlip>
              <a:defRPr/>
            </a:pPr>
            <a:r>
              <a:rPr lang="en-US" dirty="0"/>
              <a:t>Someone controlling where they go</a:t>
            </a:r>
          </a:p>
          <a:p>
            <a:pPr marL="274306" indent="-274306">
              <a:buBlip>
                <a:blip r:embed="rId4"/>
              </a:buBlip>
              <a:defRPr/>
            </a:pPr>
            <a:r>
              <a:rPr lang="en-US" dirty="0"/>
              <a:t>Not being allowed to speak for themselves</a:t>
            </a:r>
          </a:p>
          <a:p>
            <a:pPr marL="274306" indent="-274306">
              <a:buBlip>
                <a:blip r:embed="rId4"/>
              </a:buBlip>
              <a:defRPr/>
            </a:pPr>
            <a:r>
              <a:rPr lang="en-US" dirty="0"/>
              <a:t>Show fear or anxiety</a:t>
            </a:r>
          </a:p>
          <a:p>
            <a:pPr marL="274306" indent="-274306">
              <a:buBlip>
                <a:blip r:embed="rId4"/>
              </a:buBlip>
              <a:defRPr/>
            </a:pPr>
            <a:r>
              <a:rPr lang="en-US" dirty="0"/>
              <a:t>Act as if they are instructed by someone else </a:t>
            </a:r>
          </a:p>
          <a:p>
            <a:pPr marL="274306" indent="-274306">
              <a:buBlip>
                <a:blip r:embed="rId4"/>
              </a:buBlip>
              <a:defRPr/>
            </a:pPr>
            <a:r>
              <a:rPr lang="en-US" dirty="0"/>
              <a:t>Receive little or no payment </a:t>
            </a:r>
          </a:p>
          <a:p>
            <a:pPr marL="274306" indent="-274306">
              <a:buBlip>
                <a:blip r:embed="rId4"/>
              </a:buBlip>
              <a:defRPr/>
            </a:pPr>
            <a:r>
              <a:rPr lang="en-US" dirty="0"/>
              <a:t>Work excessively long hours over long periods</a:t>
            </a:r>
          </a:p>
          <a:p>
            <a:pPr marL="274306" indent="-274306">
              <a:buNone/>
              <a:defRPr/>
            </a:pPr>
            <a:endParaRPr lang="en-US" dirty="0"/>
          </a:p>
        </p:txBody>
      </p:sp>
      <p:sp>
        <p:nvSpPr>
          <p:cNvPr id="78850" name="Title 1"/>
          <p:cNvSpPr>
            <a:spLocks noGrp="1"/>
          </p:cNvSpPr>
          <p:nvPr>
            <p:ph type="title"/>
          </p:nvPr>
        </p:nvSpPr>
        <p:spPr/>
        <p:txBody>
          <a:bodyPr>
            <a:normAutofit/>
          </a:bodyPr>
          <a:lstStyle/>
          <a:p>
            <a:r>
              <a:rPr lang="en-US" sz="4000" dirty="0"/>
              <a:t>Signs of Human Trafficking</a:t>
            </a:r>
          </a:p>
        </p:txBody>
      </p:sp>
      <p:pic>
        <p:nvPicPr>
          <p:cNvPr id="819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14233" y="473113"/>
            <a:ext cx="1355224" cy="3423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0752613"/>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afterEffect">
                                  <p:stCondLst>
                                    <p:cond delay="1000"/>
                                  </p:stCondLst>
                                  <p:childTnLst>
                                    <p:animEffect transition="out" filter="fade">
                                      <p:cBhvr>
                                        <p:cTn id="6" dur="1000" tmFilter="0, 0; .2, .5; .8, .5; 1, 0"/>
                                        <p:tgtEl>
                                          <p:spTgt spid="8194"/>
                                        </p:tgtEl>
                                      </p:cBhvr>
                                    </p:animEffect>
                                    <p:animScale>
                                      <p:cBhvr>
                                        <p:cTn id="7" dur="500" autoRev="1" fill="hold"/>
                                        <p:tgtEl>
                                          <p:spTgt spid="8194"/>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pattFill prst="pct10">
          <a:fgClr>
            <a:schemeClr val="bg2"/>
          </a:fgClr>
          <a:bgClr>
            <a:schemeClr val="bg1"/>
          </a:bgClr>
        </a:patt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92556" y="1623708"/>
            <a:ext cx="6548337" cy="3610583"/>
          </a:xfrm>
          <a:ln w="28575">
            <a:solidFill>
              <a:schemeClr val="accent1"/>
            </a:solidFill>
          </a:ln>
        </p:spPr>
        <p:txBody>
          <a:bodyPr>
            <a:normAutofit/>
          </a:bodyPr>
          <a:lstStyle/>
          <a:p>
            <a:pPr marL="0" indent="0">
              <a:buNone/>
              <a:defRPr/>
            </a:pPr>
            <a:endParaRPr lang="en-US" dirty="0"/>
          </a:p>
          <a:p>
            <a:pPr marL="274306" indent="-274306">
              <a:buBlip>
                <a:blip r:embed="rId4"/>
              </a:buBlip>
              <a:defRPr/>
            </a:pPr>
            <a:r>
              <a:rPr lang="en-US" dirty="0"/>
              <a:t>Workers living &amp; working in the same place</a:t>
            </a:r>
          </a:p>
          <a:p>
            <a:pPr marL="274306" indent="-274306">
              <a:buBlip>
                <a:blip r:embed="rId4"/>
              </a:buBlip>
              <a:defRPr/>
            </a:pPr>
            <a:r>
              <a:rPr lang="en-US" dirty="0"/>
              <a:t>Workers who are afraid to talk </a:t>
            </a:r>
          </a:p>
          <a:p>
            <a:pPr marL="274306" indent="-274306">
              <a:buBlip>
                <a:blip r:embed="rId4"/>
              </a:buBlip>
              <a:defRPr/>
            </a:pPr>
            <a:r>
              <a:rPr lang="en-US" dirty="0"/>
              <a:t>Feeling like they are bonded by debt </a:t>
            </a:r>
          </a:p>
          <a:p>
            <a:pPr marL="274306" indent="-274306">
              <a:buBlip>
                <a:blip r:embed="rId4"/>
              </a:buBlip>
              <a:defRPr/>
            </a:pPr>
            <a:r>
              <a:rPr lang="en-US" dirty="0"/>
              <a:t>Security intended to keep workers confined</a:t>
            </a:r>
          </a:p>
          <a:p>
            <a:pPr marL="512039" lvl="2" indent="-274306">
              <a:spcBef>
                <a:spcPts val="400"/>
              </a:spcBef>
              <a:buSzPct val="68000"/>
              <a:buBlip>
                <a:blip r:embed="rId4"/>
              </a:buBlip>
              <a:defRPr/>
            </a:pPr>
            <a:r>
              <a:rPr lang="en-US" sz="2700" dirty="0"/>
              <a:t>Barbed wire, bars on windows</a:t>
            </a:r>
          </a:p>
          <a:p>
            <a:pPr marL="512039" lvl="2" indent="-274306">
              <a:spcBef>
                <a:spcPts val="400"/>
              </a:spcBef>
              <a:buSzPct val="68000"/>
              <a:buBlip>
                <a:blip r:embed="rId4"/>
              </a:buBlip>
              <a:defRPr/>
            </a:pPr>
            <a:r>
              <a:rPr lang="en-US" sz="2700" dirty="0"/>
              <a:t>Bouncers, guards, guard dogs</a:t>
            </a:r>
          </a:p>
          <a:p>
            <a:pPr marL="822918" lvl="2">
              <a:buClr>
                <a:schemeClr val="accent3"/>
              </a:buClr>
              <a:defRPr/>
            </a:pPr>
            <a:endParaRPr lang="en-US" dirty="0">
              <a:latin typeface="Constantia" pitchFamily="18" charset="0"/>
            </a:endParaRPr>
          </a:p>
        </p:txBody>
      </p:sp>
      <p:sp>
        <p:nvSpPr>
          <p:cNvPr id="79874" name="Title 1"/>
          <p:cNvSpPr>
            <a:spLocks noGrp="1"/>
          </p:cNvSpPr>
          <p:nvPr>
            <p:ph type="title"/>
          </p:nvPr>
        </p:nvSpPr>
        <p:spPr>
          <a:xfrm>
            <a:off x="404817" y="533402"/>
            <a:ext cx="5869859" cy="685800"/>
          </a:xfrm>
        </p:spPr>
        <p:txBody>
          <a:bodyPr>
            <a:noAutofit/>
          </a:bodyPr>
          <a:lstStyle/>
          <a:p>
            <a:r>
              <a:rPr lang="en-US" sz="4000" dirty="0"/>
              <a:t>More Signs of Trafficking</a:t>
            </a:r>
            <a:endParaRPr lang="en-US" sz="4000" dirty="0">
              <a:solidFill>
                <a:srgbClr val="000000"/>
              </a:solidFill>
            </a:endParaRPr>
          </a:p>
        </p:txBody>
      </p:sp>
      <p:pic>
        <p:nvPicPr>
          <p:cNvPr id="921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15200" y="533402"/>
            <a:ext cx="1395417" cy="352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8275134"/>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afterEffect">
                                  <p:stCondLst>
                                    <p:cond delay="1000"/>
                                  </p:stCondLst>
                                  <p:childTnLst>
                                    <p:animEffect transition="out" filter="fade">
                                      <p:cBhvr>
                                        <p:cTn id="6" dur="1000" tmFilter="0, 0; .2, .5; .8, .5; 1, 0"/>
                                        <p:tgtEl>
                                          <p:spTgt spid="9218"/>
                                        </p:tgtEl>
                                      </p:cBhvr>
                                    </p:animEffect>
                                    <p:animScale>
                                      <p:cBhvr>
                                        <p:cTn id="7" dur="500" autoRev="1" fill="hold"/>
                                        <p:tgtEl>
                                          <p:spTgt spid="9218"/>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pattFill prst="pct10">
          <a:fgClr>
            <a:schemeClr val="bg2"/>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sz="4000" dirty="0">
                <a:latin typeface="+mn-lt"/>
              </a:rPr>
              <a:t>Traffickers are Diverse</a:t>
            </a:r>
          </a:p>
        </p:txBody>
      </p:sp>
      <p:graphicFrame>
        <p:nvGraphicFramePr>
          <p:cNvPr id="5" name="Diagram 4"/>
          <p:cNvGraphicFramePr/>
          <p:nvPr>
            <p:extLst>
              <p:ext uri="{D42A27DB-BD31-4B8C-83A1-F6EECF244321}">
                <p14:modId xmlns:p14="http://schemas.microsoft.com/office/powerpoint/2010/main" val="3608882362"/>
              </p:ext>
            </p:extLst>
          </p:nvPr>
        </p:nvGraphicFramePr>
        <p:xfrm>
          <a:off x="1083548" y="868362"/>
          <a:ext cx="7239000" cy="5715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overrideClrMapping bg1="lt1" tx1="dk1" bg2="lt2" tx2="dk2" accent1="accent1" accent2="accent2" accent3="accent3" accent4="accent4" accent5="accent5" accent6="accent6" hlink="hlink" folHlink="folHlink"/>
  </p:clrMapOvr>
  <p:transition/>
</p:sld>
</file>

<file path=ppt/slides/slide2.xml><?xml version="1.0" encoding="utf-8"?>
<p:sld xmlns:a="http://schemas.openxmlformats.org/drawingml/2006/main" xmlns:r="http://schemas.openxmlformats.org/officeDocument/2006/relationships" xmlns:p="http://schemas.openxmlformats.org/presentationml/2006/main">
  <p:cSld>
    <p:bg>
      <p:bgPr>
        <a:pattFill prst="pct10">
          <a:fgClr>
            <a:schemeClr val="bg2"/>
          </a:fgClr>
          <a:bgClr>
            <a:schemeClr val="bg1"/>
          </a:bgClr>
        </a:pattFill>
        <a:effectLst/>
      </p:bgPr>
    </p:bg>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4" cstate="print"/>
          <a:stretch>
            <a:fillRect/>
          </a:stretch>
        </p:blipFill>
        <p:spPr bwMode="auto">
          <a:xfrm>
            <a:off x="1033462" y="1909762"/>
            <a:ext cx="7077075" cy="3038475"/>
          </a:xfrm>
          <a:prstGeom prst="rect">
            <a:avLst/>
          </a:prstGeom>
          <a:noFill/>
          <a:ln w="9525">
            <a:noFill/>
            <a:miter lim="800000"/>
            <a:headEnd/>
            <a:tailEnd/>
          </a:ln>
          <a:effectLst>
            <a:softEdge rad="31750"/>
          </a:effectLst>
        </p:spPr>
      </p:pic>
      <p:sp>
        <p:nvSpPr>
          <p:cNvPr id="3" name="Title 2"/>
          <p:cNvSpPr>
            <a:spLocks noGrp="1"/>
          </p:cNvSpPr>
          <p:nvPr>
            <p:ph type="title"/>
          </p:nvPr>
        </p:nvSpPr>
        <p:spPr>
          <a:xfrm>
            <a:off x="1357008" y="373905"/>
            <a:ext cx="6429982" cy="1435440"/>
          </a:xfrm>
        </p:spPr>
        <p:txBody>
          <a:bodyPr>
            <a:normAutofit/>
          </a:bodyPr>
          <a:lstStyle/>
          <a:p>
            <a:pPr algn="ctr"/>
            <a:r>
              <a:rPr lang="en-US" sz="4000" dirty="0">
                <a:latin typeface="+mj-lt"/>
              </a:rPr>
              <a:t>The Amistad Movement</a:t>
            </a:r>
          </a:p>
        </p:txBody>
      </p:sp>
    </p:spTree>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pattFill prst="pct10">
          <a:fgClr>
            <a:schemeClr val="bg2"/>
          </a:fgClr>
          <a:bgClr>
            <a:schemeClr val="bg1"/>
          </a:bgClr>
        </a:pattFill>
        <a:effectLst/>
      </p:bgPr>
    </p:bg>
    <p:spTree>
      <p:nvGrpSpPr>
        <p:cNvPr id="1" name=""/>
        <p:cNvGrpSpPr/>
        <p:nvPr/>
      </p:nvGrpSpPr>
      <p:grpSpPr>
        <a:xfrm>
          <a:off x="0" y="0"/>
          <a:ext cx="0" cy="0"/>
          <a:chOff x="0" y="0"/>
          <a:chExt cx="0" cy="0"/>
        </a:xfrm>
      </p:grpSpPr>
      <p:sp>
        <p:nvSpPr>
          <p:cNvPr id="37890" name="Content Placeholder 2"/>
          <p:cNvSpPr>
            <a:spLocks noGrp="1"/>
          </p:cNvSpPr>
          <p:nvPr>
            <p:ph idx="1"/>
          </p:nvPr>
        </p:nvSpPr>
        <p:spPr>
          <a:xfrm>
            <a:off x="3468416" y="1768197"/>
            <a:ext cx="5144814" cy="3958134"/>
          </a:xfrm>
          <a:solidFill>
            <a:schemeClr val="accent3">
              <a:lumMod val="20000"/>
              <a:lumOff val="80000"/>
            </a:schemeClr>
          </a:solidFill>
        </p:spPr>
        <p:txBody>
          <a:bodyPr>
            <a:normAutofit fontScale="70000" lnSpcReduction="20000"/>
          </a:bodyPr>
          <a:lstStyle/>
          <a:p>
            <a:pPr marL="109722" indent="0">
              <a:buNone/>
            </a:pPr>
            <a:endParaRPr lang="en-US" sz="4300" dirty="0"/>
          </a:p>
          <a:p>
            <a:r>
              <a:rPr lang="en-US" sz="4300" dirty="0"/>
              <a:t>Word of mouth </a:t>
            </a:r>
          </a:p>
          <a:p>
            <a:r>
              <a:rPr lang="en-US" sz="4300" dirty="0"/>
              <a:t>Newspaper ads</a:t>
            </a:r>
          </a:p>
          <a:p>
            <a:r>
              <a:rPr lang="en-US" sz="4300" dirty="0"/>
              <a:t>Employment agencies </a:t>
            </a:r>
          </a:p>
          <a:p>
            <a:r>
              <a:rPr lang="en-US" sz="4300" dirty="0"/>
              <a:t>Internet ads</a:t>
            </a:r>
          </a:p>
          <a:p>
            <a:r>
              <a:rPr lang="en-US" sz="4300" dirty="0"/>
              <a:t>Romance</a:t>
            </a:r>
          </a:p>
          <a:p>
            <a:r>
              <a:rPr lang="en-US" sz="4300" dirty="0"/>
              <a:t>A family relationship</a:t>
            </a:r>
          </a:p>
          <a:p>
            <a:r>
              <a:rPr lang="en-US" sz="4300" dirty="0"/>
              <a:t>Force (abduction) </a:t>
            </a:r>
          </a:p>
          <a:p>
            <a:endParaRPr lang="en-US" dirty="0">
              <a:latin typeface="Constantia" pitchFamily="18" charset="0"/>
            </a:endParaRPr>
          </a:p>
          <a:p>
            <a:pPr>
              <a:buFont typeface="Wingdings 2" pitchFamily="18" charset="2"/>
              <a:buNone/>
            </a:pPr>
            <a:r>
              <a:rPr lang="en-US" dirty="0">
                <a:latin typeface="Constantia" pitchFamily="18" charset="0"/>
              </a:rPr>
              <a:t>	</a:t>
            </a:r>
          </a:p>
          <a:p>
            <a:endParaRPr lang="en-US" dirty="0">
              <a:latin typeface="Constantia" pitchFamily="18" charset="0"/>
            </a:endParaRPr>
          </a:p>
          <a:p>
            <a:endParaRPr lang="en-US" dirty="0">
              <a:latin typeface="Constantia" pitchFamily="18" charset="0"/>
            </a:endParaRPr>
          </a:p>
        </p:txBody>
      </p:sp>
      <p:sp>
        <p:nvSpPr>
          <p:cNvPr id="2" name="Title 1"/>
          <p:cNvSpPr>
            <a:spLocks noGrp="1"/>
          </p:cNvSpPr>
          <p:nvPr>
            <p:ph type="title"/>
          </p:nvPr>
        </p:nvSpPr>
        <p:spPr>
          <a:xfrm>
            <a:off x="609600" y="304803"/>
            <a:ext cx="7620000" cy="1036639"/>
          </a:xfrm>
        </p:spPr>
        <p:txBody>
          <a:bodyPr>
            <a:normAutofit/>
          </a:bodyPr>
          <a:lstStyle/>
          <a:p>
            <a:pPr>
              <a:defRPr/>
            </a:pPr>
            <a:r>
              <a:rPr lang="en-US" sz="4000" dirty="0">
                <a:latin typeface="+mn-lt"/>
              </a:rPr>
              <a:t>Traffickers Find Victims Through….</a:t>
            </a:r>
          </a:p>
        </p:txBody>
      </p:sp>
      <p:pic>
        <p:nvPicPr>
          <p:cNvPr id="4" name="Picture 3">
            <a:extLst>
              <a:ext uri="{FF2B5EF4-FFF2-40B4-BE49-F238E27FC236}">
                <a16:creationId xmlns:a16="http://schemas.microsoft.com/office/drawing/2014/main" id="{F60D7C4C-E131-4186-8ACF-FFB237594D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465" y="3948469"/>
            <a:ext cx="2748714" cy="2087558"/>
          </a:xfrm>
          <a:prstGeom prst="rect">
            <a:avLst/>
          </a:prstGeom>
          <a:ln>
            <a:solidFill>
              <a:schemeClr val="tx1"/>
            </a:solidFill>
          </a:ln>
        </p:spPr>
      </p:pic>
      <p:pic>
        <p:nvPicPr>
          <p:cNvPr id="6" name="Picture 5">
            <a:extLst>
              <a:ext uri="{FF2B5EF4-FFF2-40B4-BE49-F238E27FC236}">
                <a16:creationId xmlns:a16="http://schemas.microsoft.com/office/drawing/2014/main" id="{73A2C402-22B2-4A4F-AC83-81EE1389A5BE}"/>
              </a:ext>
            </a:extLst>
          </p:cNvPr>
          <p:cNvPicPr>
            <a:picLocks noChangeAspect="1"/>
          </p:cNvPicPr>
          <p:nvPr/>
        </p:nvPicPr>
        <p:blipFill rotWithShape="1">
          <a:blip r:embed="rId5">
            <a:extLst>
              <a:ext uri="{28A0092B-C50C-407E-A947-70E740481C1C}">
                <a14:useLocalDpi xmlns:a14="http://schemas.microsoft.com/office/drawing/2010/main" val="0"/>
              </a:ext>
            </a:extLst>
          </a:blip>
          <a:srcRect b="7561"/>
          <a:stretch/>
        </p:blipFill>
        <p:spPr>
          <a:xfrm>
            <a:off x="354465" y="1515949"/>
            <a:ext cx="2748714" cy="2087558"/>
          </a:xfrm>
          <a:prstGeom prst="rect">
            <a:avLst/>
          </a:prstGeom>
          <a:ln>
            <a:solidFill>
              <a:schemeClr val="tx1"/>
            </a:solidFill>
          </a:ln>
        </p:spPr>
      </p:pic>
    </p:spTree>
  </p:cSld>
  <p:clrMapOvr>
    <a:overrideClrMapping bg1="lt1" tx1="dk1" bg2="lt2" tx2="dk2" accent1="accent1" accent2="accent2" accent3="accent3" accent4="accent4" accent5="accent5" accent6="accent6" hlink="hlink" folHlink="folHlink"/>
  </p:clrMapOvr>
  <p:transition/>
</p:sld>
</file>

<file path=ppt/slides/slide21.xml><?xml version="1.0" encoding="utf-8"?>
<p:sld xmlns:a="http://schemas.openxmlformats.org/drawingml/2006/main" xmlns:r="http://schemas.openxmlformats.org/officeDocument/2006/relationships" xmlns:p="http://schemas.openxmlformats.org/presentationml/2006/main">
  <p:cSld>
    <p:bg>
      <p:bgPr>
        <a:pattFill prst="pct10">
          <a:fgClr>
            <a:schemeClr val="bg2"/>
          </a:fgClr>
          <a:bgClr>
            <a:schemeClr val="bg1"/>
          </a:bgClr>
        </a:pattFill>
        <a:effectLst/>
      </p:bgPr>
    </p:bg>
    <p:spTree>
      <p:nvGrpSpPr>
        <p:cNvPr id="1" name=""/>
        <p:cNvGrpSpPr/>
        <p:nvPr/>
      </p:nvGrpSpPr>
      <p:grpSpPr>
        <a:xfrm>
          <a:off x="0" y="0"/>
          <a:ext cx="0" cy="0"/>
          <a:chOff x="0" y="0"/>
          <a:chExt cx="0" cy="0"/>
        </a:xfrm>
      </p:grpSpPr>
      <p:sp>
        <p:nvSpPr>
          <p:cNvPr id="5" name="Content Placeholder 1"/>
          <p:cNvSpPr>
            <a:spLocks noGrp="1"/>
          </p:cNvSpPr>
          <p:nvPr>
            <p:ph idx="1"/>
          </p:nvPr>
        </p:nvSpPr>
        <p:spPr>
          <a:xfrm>
            <a:off x="381000" y="2332041"/>
            <a:ext cx="8229600" cy="3669925"/>
          </a:xfrm>
        </p:spPr>
        <p:txBody>
          <a:bodyPr/>
          <a:lstStyle/>
          <a:p>
            <a:r>
              <a:rPr lang="en-US" dirty="0">
                <a:latin typeface="+mn-lt"/>
              </a:rPr>
              <a:t>Offers that are too good to be true</a:t>
            </a:r>
          </a:p>
          <a:p>
            <a:r>
              <a:rPr lang="en-US" dirty="0">
                <a:latin typeface="+mn-lt"/>
              </a:rPr>
              <a:t>Jobs where you must pay a fee to be hired</a:t>
            </a:r>
          </a:p>
          <a:p>
            <a:r>
              <a:rPr lang="en-US" dirty="0">
                <a:latin typeface="+mn-lt"/>
              </a:rPr>
              <a:t>Employers that want keep identity documents</a:t>
            </a:r>
          </a:p>
          <a:p>
            <a:r>
              <a:rPr lang="en-US" dirty="0">
                <a:latin typeface="+mn-lt"/>
              </a:rPr>
              <a:t>Employers who keep part of your wages to repay smuggling fees</a:t>
            </a:r>
          </a:p>
          <a:p>
            <a:r>
              <a:rPr lang="en-US" dirty="0">
                <a:latin typeface="+mn-lt"/>
              </a:rPr>
              <a:t>Working conditions that are different than described</a:t>
            </a:r>
          </a:p>
          <a:p>
            <a:r>
              <a:rPr lang="en-US" dirty="0">
                <a:latin typeface="+mn-lt"/>
              </a:rPr>
              <a:t>Employers who do not give much information about the job in advance</a:t>
            </a:r>
          </a:p>
          <a:p>
            <a:endParaRPr lang="en-US" dirty="0">
              <a:latin typeface="+mn-lt"/>
            </a:endParaRPr>
          </a:p>
        </p:txBody>
      </p:sp>
      <p:pic>
        <p:nvPicPr>
          <p:cNvPr id="1229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4945" y="162235"/>
            <a:ext cx="3276600" cy="24377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453934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12290"/>
                                        </p:tgtEl>
                                      </p:cBhvr>
                                    </p:animEffect>
                                    <p:animScale>
                                      <p:cBhvr>
                                        <p:cTn id="7" dur="250" autoRev="1" fill="hold"/>
                                        <p:tgtEl>
                                          <p:spTgt spid="1229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pattFill prst="pct10">
          <a:fgClr>
            <a:schemeClr val="bg2"/>
          </a:fgClr>
          <a:bgClr>
            <a:schemeClr val="bg1"/>
          </a:bgClr>
        </a:pattFill>
        <a:effectLst/>
      </p:bgPr>
    </p:bg>
    <p:spTree>
      <p:nvGrpSpPr>
        <p:cNvPr id="1" name=""/>
        <p:cNvGrpSpPr/>
        <p:nvPr/>
      </p:nvGrpSpPr>
      <p:grpSpPr>
        <a:xfrm>
          <a:off x="0" y="0"/>
          <a:ext cx="0" cy="0"/>
          <a:chOff x="0" y="0"/>
          <a:chExt cx="0" cy="0"/>
        </a:xfrm>
      </p:grpSpPr>
      <p:sp>
        <p:nvSpPr>
          <p:cNvPr id="56324" name="Rectangle 4">
            <a:extLst>
              <a:ext uri="{FF2B5EF4-FFF2-40B4-BE49-F238E27FC236}">
                <a16:creationId xmlns:a16="http://schemas.microsoft.com/office/drawing/2014/main" id="{12B29345-C241-4E37-B505-8E3C1463B4EE}"/>
              </a:ext>
            </a:extLst>
          </p:cNvPr>
          <p:cNvSpPr>
            <a:spLocks noGrp="1" noChangeArrowheads="1"/>
          </p:cNvSpPr>
          <p:nvPr>
            <p:ph type="title"/>
          </p:nvPr>
        </p:nvSpPr>
        <p:spPr>
          <a:xfrm>
            <a:off x="662151" y="236483"/>
            <a:ext cx="8229600" cy="838200"/>
          </a:xfrm>
        </p:spPr>
        <p:txBody>
          <a:bodyPr>
            <a:normAutofit fontScale="90000"/>
          </a:bodyPr>
          <a:lstStyle/>
          <a:p>
            <a:pPr eaLnBrk="1" hangingPunct="1">
              <a:defRPr/>
            </a:pPr>
            <a:r>
              <a:rPr lang="en-US" altLang="en-US" dirty="0"/>
              <a:t>Job Advertisements: Anything wrong?</a:t>
            </a:r>
            <a:endParaRPr lang="en-US" altLang="en-US" sz="4000" dirty="0"/>
          </a:p>
        </p:txBody>
      </p:sp>
      <p:pic>
        <p:nvPicPr>
          <p:cNvPr id="6" name="Table Placeholder 5">
            <a:extLst>
              <a:ext uri="{FF2B5EF4-FFF2-40B4-BE49-F238E27FC236}">
                <a16:creationId xmlns:a16="http://schemas.microsoft.com/office/drawing/2014/main" id="{7DD85927-87A7-4847-9C8A-F4EFE6A804AA}"/>
              </a:ext>
            </a:extLst>
          </p:cNvPr>
          <p:cNvPicPr>
            <a:picLocks noGrp="1" noChangeAspect="1"/>
          </p:cNvPicPr>
          <p:nvPr>
            <p:ph type="tbl" idx="1"/>
          </p:nvPr>
        </p:nvPicPr>
        <p:blipFill>
          <a:blip r:embed="rId4"/>
          <a:stretch>
            <a:fillRect/>
          </a:stretch>
        </p:blipFill>
        <p:spPr>
          <a:xfrm>
            <a:off x="1531225" y="1258515"/>
            <a:ext cx="6081549" cy="4700851"/>
          </a:xfrm>
          <a:prstGeom prst="rect">
            <a:avLst/>
          </a:prstGeom>
        </p:spPr>
      </p:pic>
    </p:spTree>
    <p:extLst>
      <p:ext uri="{BB962C8B-B14F-4D97-AF65-F5344CB8AC3E}">
        <p14:creationId xmlns:p14="http://schemas.microsoft.com/office/powerpoint/2010/main" val="3663951330"/>
      </p:ext>
    </p:extLst>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pattFill prst="pct10">
          <a:fgClr>
            <a:schemeClr val="bg2"/>
          </a:fgClr>
          <a:bgClr>
            <a:schemeClr val="bg1"/>
          </a:bgClr>
        </a:patt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2D679F5-9961-453F-B5D8-4E58F8613AFD}"/>
              </a:ext>
            </a:extLst>
          </p:cNvPr>
          <p:cNvSpPr txBox="1"/>
          <p:nvPr/>
        </p:nvSpPr>
        <p:spPr>
          <a:xfrm>
            <a:off x="1343240" y="568307"/>
            <a:ext cx="6827993" cy="438582"/>
          </a:xfrm>
          <a:prstGeom prst="rect">
            <a:avLst/>
          </a:prstGeom>
          <a:noFill/>
        </p:spPr>
        <p:txBody>
          <a:bodyPr wrap="square" rtlCol="0">
            <a:spAutoFit/>
          </a:bodyPr>
          <a:lstStyle/>
          <a:p>
            <a:r>
              <a:rPr lang="en-US" sz="2250" i="1" dirty="0">
                <a:solidFill>
                  <a:schemeClr val="accent1">
                    <a:lumMod val="50000"/>
                  </a:schemeClr>
                </a:solidFill>
                <a:effectLst>
                  <a:outerShdw blurRad="38100" dist="38100" dir="2700000" algn="tl">
                    <a:srgbClr val="000000">
                      <a:alpha val="43137"/>
                    </a:srgbClr>
                  </a:outerShdw>
                </a:effectLst>
                <a:latin typeface="Leelawadee UI Semilight" panose="020B0402040204020203" pitchFamily="34" charset="-34"/>
                <a:cs typeface="Leelawadee UI Semilight" panose="020B0402040204020203" pitchFamily="34" charset="-34"/>
              </a:rPr>
              <a:t>WHAT DID YOU SEE IN THESE ADVERTISEMENTS</a:t>
            </a:r>
            <a:r>
              <a:rPr lang="en-US" sz="2250" dirty="0">
                <a:solidFill>
                  <a:schemeClr val="accent1">
                    <a:lumMod val="50000"/>
                  </a:schemeClr>
                </a:solidFill>
                <a:latin typeface="Leelawadee UI Semilight" panose="020B0402040204020203" pitchFamily="34" charset="-34"/>
                <a:cs typeface="Leelawadee UI Semilight" panose="020B0402040204020203" pitchFamily="34" charset="-34"/>
              </a:rPr>
              <a:t>?</a:t>
            </a:r>
            <a:endParaRPr lang="en-US" sz="1350" dirty="0">
              <a:solidFill>
                <a:schemeClr val="accent1">
                  <a:lumMod val="50000"/>
                </a:schemeClr>
              </a:solidFill>
              <a:latin typeface="Leelawadee UI Semilight" panose="020B0402040204020203" pitchFamily="34" charset="-34"/>
              <a:cs typeface="Leelawadee UI Semilight" panose="020B0402040204020203" pitchFamily="34" charset="-34"/>
            </a:endParaRPr>
          </a:p>
        </p:txBody>
      </p:sp>
      <p:graphicFrame>
        <p:nvGraphicFramePr>
          <p:cNvPr id="10" name="Diagram 9">
            <a:extLst>
              <a:ext uri="{FF2B5EF4-FFF2-40B4-BE49-F238E27FC236}">
                <a16:creationId xmlns:a16="http://schemas.microsoft.com/office/drawing/2014/main" id="{A4735916-1895-42F6-A34C-A87F6E997BCF}"/>
              </a:ext>
            </a:extLst>
          </p:cNvPr>
          <p:cNvGraphicFramePr/>
          <p:nvPr>
            <p:extLst>
              <p:ext uri="{D42A27DB-BD31-4B8C-83A1-F6EECF244321}">
                <p14:modId xmlns:p14="http://schemas.microsoft.com/office/powerpoint/2010/main" val="87142997"/>
              </p:ext>
            </p:extLst>
          </p:nvPr>
        </p:nvGraphicFramePr>
        <p:xfrm>
          <a:off x="740292" y="1006889"/>
          <a:ext cx="7663416" cy="42042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TextBox 3">
            <a:extLst>
              <a:ext uri="{FF2B5EF4-FFF2-40B4-BE49-F238E27FC236}">
                <a16:creationId xmlns:a16="http://schemas.microsoft.com/office/drawing/2014/main" id="{75A660AD-31E4-4851-BB4C-32999ECC909A}"/>
              </a:ext>
            </a:extLst>
          </p:cNvPr>
          <p:cNvSpPr txBox="1"/>
          <p:nvPr/>
        </p:nvSpPr>
        <p:spPr>
          <a:xfrm>
            <a:off x="1343239" y="5412529"/>
            <a:ext cx="6827993" cy="438582"/>
          </a:xfrm>
          <a:prstGeom prst="rect">
            <a:avLst/>
          </a:prstGeom>
          <a:noFill/>
        </p:spPr>
        <p:txBody>
          <a:bodyPr wrap="square" rtlCol="0">
            <a:spAutoFit/>
          </a:bodyPr>
          <a:lstStyle/>
          <a:p>
            <a:r>
              <a:rPr lang="en-US" sz="2250" i="1" dirty="0">
                <a:solidFill>
                  <a:schemeClr val="accent1">
                    <a:lumMod val="50000"/>
                  </a:schemeClr>
                </a:solidFill>
                <a:effectLst>
                  <a:outerShdw blurRad="38100" dist="38100" dir="2700000" algn="tl">
                    <a:srgbClr val="000000">
                      <a:alpha val="43137"/>
                    </a:srgbClr>
                  </a:outerShdw>
                </a:effectLst>
                <a:latin typeface="Leelawadee UI Semilight" panose="020B0402040204020203" pitchFamily="34" charset="-34"/>
                <a:cs typeface="Leelawadee UI Semilight" panose="020B0402040204020203" pitchFamily="34" charset="-34"/>
              </a:rPr>
              <a:t>WHAT OTHER INFORMATION DO YOU NEED?</a:t>
            </a:r>
            <a:endParaRPr lang="en-US" sz="1350" dirty="0">
              <a:solidFill>
                <a:schemeClr val="accent1">
                  <a:lumMod val="50000"/>
                </a:schemeClr>
              </a:solidFill>
              <a:latin typeface="Leelawadee UI Semilight" panose="020B0402040204020203" pitchFamily="34" charset="-34"/>
              <a:cs typeface="Leelawadee UI Semilight" panose="020B0402040204020203" pitchFamily="34" charset="-34"/>
            </a:endParaRPr>
          </a:p>
        </p:txBody>
      </p:sp>
    </p:spTree>
    <p:extLst>
      <p:ext uri="{BB962C8B-B14F-4D97-AF65-F5344CB8AC3E}">
        <p14:creationId xmlns:p14="http://schemas.microsoft.com/office/powerpoint/2010/main" val="1637839672"/>
      </p:ext>
    </p:extLst>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pattFill prst="pct10">
          <a:fgClr>
            <a:schemeClr val="bg2"/>
          </a:fgClr>
          <a:bgClr>
            <a:schemeClr val="bg1"/>
          </a:bgClr>
        </a:pattFill>
        <a:effectLst/>
      </p:bgPr>
    </p:bg>
    <p:spTree>
      <p:nvGrpSpPr>
        <p:cNvPr id="1" name=""/>
        <p:cNvGrpSpPr/>
        <p:nvPr/>
      </p:nvGrpSpPr>
      <p:grpSpPr>
        <a:xfrm>
          <a:off x="0" y="0"/>
          <a:ext cx="0" cy="0"/>
          <a:chOff x="0" y="0"/>
          <a:chExt cx="0" cy="0"/>
        </a:xfrm>
      </p:grpSpPr>
      <p:sp>
        <p:nvSpPr>
          <p:cNvPr id="64515" name="Rectangle 3">
            <a:extLst>
              <a:ext uri="{FF2B5EF4-FFF2-40B4-BE49-F238E27FC236}">
                <a16:creationId xmlns:a16="http://schemas.microsoft.com/office/drawing/2014/main" id="{7F0B5E7A-4CC8-4012-AAB4-208367E1A8E8}"/>
              </a:ext>
            </a:extLst>
          </p:cNvPr>
          <p:cNvSpPr>
            <a:spLocks noGrp="1" noChangeArrowheads="1"/>
          </p:cNvSpPr>
          <p:nvPr>
            <p:ph idx="1"/>
          </p:nvPr>
        </p:nvSpPr>
        <p:spPr>
          <a:xfrm>
            <a:off x="457200" y="2048893"/>
            <a:ext cx="7914290" cy="4225784"/>
          </a:xfrm>
        </p:spPr>
        <p:txBody>
          <a:bodyPr>
            <a:normAutofit/>
          </a:bodyPr>
          <a:lstStyle/>
          <a:p>
            <a:pPr eaLnBrk="1" hangingPunct="1">
              <a:defRPr/>
            </a:pPr>
            <a:r>
              <a:rPr lang="es-MX" altLang="en-US" sz="2800" dirty="0"/>
              <a:t>Never go into debt for a job</a:t>
            </a:r>
          </a:p>
          <a:p>
            <a:pPr eaLnBrk="1" hangingPunct="1">
              <a:defRPr/>
            </a:pPr>
            <a:r>
              <a:rPr lang="es-MX" altLang="en-US" sz="2800" dirty="0"/>
              <a:t>Keep your own identification documents </a:t>
            </a:r>
          </a:p>
          <a:p>
            <a:pPr eaLnBrk="1" hangingPunct="1">
              <a:defRPr/>
            </a:pPr>
            <a:r>
              <a:rPr lang="es-MX" altLang="en-US" sz="2800" dirty="0"/>
              <a:t>Don’t become dependent on your boss for housing </a:t>
            </a:r>
          </a:p>
          <a:p>
            <a:pPr eaLnBrk="1" hangingPunct="1">
              <a:defRPr/>
            </a:pPr>
            <a:r>
              <a:rPr lang="es-MX" altLang="en-US" sz="2800" dirty="0"/>
              <a:t>If someone asks you to pay a fee to apply for a job, stay away!</a:t>
            </a:r>
          </a:p>
          <a:p>
            <a:pPr eaLnBrk="1" hangingPunct="1">
              <a:defRPr/>
            </a:pPr>
            <a:endParaRPr lang="es-MX" altLang="en-US" sz="2800" dirty="0"/>
          </a:p>
          <a:p>
            <a:pPr marL="109722" indent="0" algn="ctr" eaLnBrk="1" hangingPunct="1">
              <a:buNone/>
              <a:defRPr/>
            </a:pPr>
            <a:r>
              <a:rPr lang="es-MX" altLang="en-US" sz="2800" dirty="0">
                <a:solidFill>
                  <a:schemeClr val="accent1">
                    <a:lumMod val="75000"/>
                  </a:schemeClr>
                </a:solidFill>
                <a:effectLst>
                  <a:outerShdw blurRad="38100" dist="38100" dir="2700000" algn="tl">
                    <a:srgbClr val="000000">
                      <a:alpha val="43137"/>
                    </a:srgbClr>
                  </a:outerShdw>
                </a:effectLst>
              </a:rPr>
              <a:t>If someone mistreats, hurts, threatens, or tries to control you,  Ask for Help!</a:t>
            </a:r>
          </a:p>
        </p:txBody>
      </p:sp>
      <p:sp>
        <p:nvSpPr>
          <p:cNvPr id="64514" name="Rectangle 2">
            <a:extLst>
              <a:ext uri="{FF2B5EF4-FFF2-40B4-BE49-F238E27FC236}">
                <a16:creationId xmlns:a16="http://schemas.microsoft.com/office/drawing/2014/main" id="{94A1B2ED-2DE3-42C4-9CC7-249B7726A9D1}"/>
              </a:ext>
            </a:extLst>
          </p:cNvPr>
          <p:cNvSpPr>
            <a:spLocks noGrp="1" noChangeArrowheads="1"/>
          </p:cNvSpPr>
          <p:nvPr>
            <p:ph type="title"/>
          </p:nvPr>
        </p:nvSpPr>
        <p:spPr>
          <a:xfrm>
            <a:off x="307979" y="583322"/>
            <a:ext cx="6386137" cy="1143000"/>
          </a:xfrm>
        </p:spPr>
        <p:txBody>
          <a:bodyPr>
            <a:normAutofit fontScale="90000"/>
          </a:bodyPr>
          <a:lstStyle/>
          <a:p>
            <a:pPr eaLnBrk="1" hangingPunct="1">
              <a:defRPr/>
            </a:pPr>
            <a:r>
              <a:rPr lang="es-MX" altLang="en-US" dirty="0"/>
              <a:t>IMPORTANT TIPS TO STAY SAFE</a:t>
            </a:r>
          </a:p>
        </p:txBody>
      </p:sp>
      <p:pic>
        <p:nvPicPr>
          <p:cNvPr id="3" name="Picture 2">
            <a:extLst>
              <a:ext uri="{FF2B5EF4-FFF2-40B4-BE49-F238E27FC236}">
                <a16:creationId xmlns:a16="http://schemas.microsoft.com/office/drawing/2014/main" id="{5C7E88A2-54CC-44B4-962C-33A0922885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44895" y="76924"/>
            <a:ext cx="2599105" cy="2587447"/>
          </a:xfrm>
          <a:prstGeom prst="rect">
            <a:avLst/>
          </a:prstGeom>
        </p:spPr>
      </p:pic>
    </p:spTree>
  </p:cSld>
  <p:clrMapOvr>
    <a:overrideClrMapping bg1="lt1" tx1="dk1" bg2="lt2" tx2="dk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pattFill prst="pct10">
          <a:fgClr>
            <a:schemeClr val="bg2"/>
          </a:fgClr>
          <a:bgClr>
            <a:schemeClr val="bg1"/>
          </a:bgClr>
        </a:pattFill>
        <a:effectLst/>
      </p:bgPr>
    </p:bg>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217038" y="1541453"/>
            <a:ext cx="7315199" cy="4294421"/>
          </a:xfrm>
        </p:spPr>
        <p:txBody>
          <a:bodyPr>
            <a:noAutofit/>
          </a:bodyPr>
          <a:lstStyle/>
          <a:p>
            <a:pPr marL="109728" indent="0">
              <a:buNone/>
            </a:pPr>
            <a:r>
              <a:rPr lang="en-US" sz="4000" dirty="0"/>
              <a:t>Your Local Human </a:t>
            </a:r>
          </a:p>
          <a:p>
            <a:pPr marL="109728" indent="0">
              <a:buNone/>
            </a:pPr>
            <a:r>
              <a:rPr lang="en-US" sz="4000" dirty="0"/>
              <a:t>Trafficking Coalition</a:t>
            </a:r>
          </a:p>
          <a:p>
            <a:pPr marL="109728" indent="0">
              <a:buNone/>
            </a:pPr>
            <a:r>
              <a:rPr lang="en-US" sz="4000" dirty="0"/>
              <a:t>				&amp;</a:t>
            </a:r>
          </a:p>
          <a:p>
            <a:pPr algn="ctr">
              <a:buNone/>
            </a:pPr>
            <a:r>
              <a:rPr lang="en-US" sz="4000" b="1" dirty="0">
                <a:solidFill>
                  <a:srgbClr val="FF0000"/>
                </a:solidFill>
              </a:rPr>
              <a:t>		</a:t>
            </a:r>
            <a:r>
              <a:rPr lang="en-US" sz="4000" dirty="0"/>
              <a:t>National Human Trafficking Hotline Number</a:t>
            </a:r>
          </a:p>
          <a:p>
            <a:pPr algn="ctr">
              <a:buNone/>
            </a:pPr>
            <a:r>
              <a:rPr lang="en-US" sz="5400" b="1" dirty="0">
                <a:solidFill>
                  <a:srgbClr val="FF0000"/>
                </a:solidFill>
              </a:rPr>
              <a:t>1-888-3737-888</a:t>
            </a:r>
          </a:p>
          <a:p>
            <a:pPr algn="ctr">
              <a:buNone/>
            </a:pPr>
            <a:endParaRPr lang="en-US" sz="5400" b="1" dirty="0">
              <a:solidFill>
                <a:srgbClr val="FF0000"/>
              </a:solidFill>
            </a:endParaRPr>
          </a:p>
          <a:p>
            <a:pPr algn="ctr">
              <a:buNone/>
            </a:pPr>
            <a:endParaRPr lang="en-US" sz="5400" b="1" dirty="0">
              <a:solidFill>
                <a:srgbClr val="FF0000"/>
              </a:solidFill>
            </a:endParaRPr>
          </a:p>
        </p:txBody>
      </p:sp>
      <p:sp>
        <p:nvSpPr>
          <p:cNvPr id="2" name="Slide Number Placeholder 1">
            <a:extLst>
              <a:ext uri="{FF2B5EF4-FFF2-40B4-BE49-F238E27FC236}">
                <a16:creationId xmlns:a16="http://schemas.microsoft.com/office/drawing/2014/main" id="{74B39DEB-545C-4923-8A7C-31A4FA129890}"/>
              </a:ext>
            </a:extLst>
          </p:cNvPr>
          <p:cNvSpPr>
            <a:spLocks noGrp="1"/>
          </p:cNvSpPr>
          <p:nvPr>
            <p:ph type="sldNum" sz="quarter" idx="12"/>
          </p:nvPr>
        </p:nvSpPr>
        <p:spPr/>
        <p:txBody>
          <a:bodyPr/>
          <a:lstStyle/>
          <a:p>
            <a:fld id="{7E7E08AA-4EBF-418A-9408-F690E98BFDAF}" type="slidenum">
              <a:rPr lang="en-US" smtClean="0"/>
              <a:pPr/>
              <a:t>25</a:t>
            </a:fld>
            <a:endParaRPr lang="en-US" dirty="0"/>
          </a:p>
        </p:txBody>
      </p:sp>
      <p:sp>
        <p:nvSpPr>
          <p:cNvPr id="5" name="Rectangle 2">
            <a:extLst>
              <a:ext uri="{FF2B5EF4-FFF2-40B4-BE49-F238E27FC236}">
                <a16:creationId xmlns:a16="http://schemas.microsoft.com/office/drawing/2014/main" id="{CAF10570-1927-4796-9F8C-CE08ADEC2F96}"/>
              </a:ext>
            </a:extLst>
          </p:cNvPr>
          <p:cNvSpPr>
            <a:spLocks noGrp="1" noChangeArrowheads="1"/>
          </p:cNvSpPr>
          <p:nvPr>
            <p:ph type="title"/>
          </p:nvPr>
        </p:nvSpPr>
        <p:spPr>
          <a:xfrm>
            <a:off x="141890" y="490330"/>
            <a:ext cx="4430110" cy="960856"/>
          </a:xfrm>
        </p:spPr>
        <p:txBody>
          <a:bodyPr/>
          <a:lstStyle/>
          <a:p>
            <a:pPr algn="ctr" eaLnBrk="1" hangingPunct="1">
              <a:defRPr/>
            </a:pPr>
            <a:r>
              <a:rPr lang="es-MX" altLang="en-US" sz="4100" b="1" dirty="0">
                <a:effectLst>
                  <a:outerShdw blurRad="31750" dist="25400" dir="5400000" algn="tl" rotWithShape="0">
                    <a:srgbClr val="000000">
                      <a:alpha val="25000"/>
                    </a:srgbClr>
                  </a:outerShdw>
                </a:effectLst>
              </a:rPr>
              <a:t>ASKING</a:t>
            </a:r>
            <a:r>
              <a:rPr lang="es-MX" altLang="en-US" dirty="0"/>
              <a:t> </a:t>
            </a:r>
            <a:r>
              <a:rPr lang="es-MX" altLang="en-US" sz="4100" b="1" dirty="0">
                <a:effectLst>
                  <a:outerShdw blurRad="31750" dist="25400" dir="5400000" algn="tl" rotWithShape="0">
                    <a:srgbClr val="000000">
                      <a:alpha val="25000"/>
                    </a:srgbClr>
                  </a:outerShdw>
                </a:effectLst>
              </a:rPr>
              <a:t>FOR HELP</a:t>
            </a:r>
            <a:br>
              <a:rPr lang="es-MX" altLang="en-US" sz="4100" b="1" dirty="0">
                <a:effectLst>
                  <a:outerShdw blurRad="31750" dist="25400" dir="5400000" algn="tl" rotWithShape="0">
                    <a:srgbClr val="000000">
                      <a:alpha val="25000"/>
                    </a:srgbClr>
                  </a:outerShdw>
                </a:effectLst>
              </a:rPr>
            </a:br>
            <a:r>
              <a:rPr lang="es-MX" altLang="en-US" sz="4100" b="1" dirty="0">
                <a:effectLst>
                  <a:outerShdw blurRad="31750" dist="25400" dir="5400000" algn="tl" rotWithShape="0">
                    <a:srgbClr val="000000">
                      <a:alpha val="25000"/>
                    </a:srgbClr>
                  </a:outerShdw>
                </a:effectLst>
              </a:rPr>
              <a:t> </a:t>
            </a:r>
            <a:endParaRPr lang="es-MX" altLang="en-US" sz="4100" b="1" i="1" dirty="0">
              <a:effectLst>
                <a:outerShdw blurRad="31750" dist="25400" dir="5400000" algn="tl" rotWithShape="0">
                  <a:srgbClr val="000000">
                    <a:alpha val="25000"/>
                  </a:srgbClr>
                </a:outerShdw>
              </a:effectLst>
            </a:endParaRPr>
          </a:p>
        </p:txBody>
      </p:sp>
      <p:pic>
        <p:nvPicPr>
          <p:cNvPr id="6" name="Picture 5">
            <a:extLst>
              <a:ext uri="{FF2B5EF4-FFF2-40B4-BE49-F238E27FC236}">
                <a16:creationId xmlns:a16="http://schemas.microsoft.com/office/drawing/2014/main" id="{E4848C44-394D-4FA2-9316-933FF140A8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74925" y="175679"/>
            <a:ext cx="4152037" cy="2557793"/>
          </a:xfrm>
          <a:prstGeom prst="rect">
            <a:avLst/>
          </a:prstGeom>
          <a:effectLst>
            <a:softEdge rad="88900"/>
          </a:effectLst>
        </p:spPr>
      </p:pic>
    </p:spTree>
    <p:extLst>
      <p:ext uri="{BB962C8B-B14F-4D97-AF65-F5344CB8AC3E}">
        <p14:creationId xmlns:p14="http://schemas.microsoft.com/office/powerpoint/2010/main" val="4236777369"/>
      </p:ext>
    </p:extLst>
  </p:cSld>
  <p:clrMapOvr>
    <a:overrideClrMapping bg1="lt1" tx1="dk1" bg2="lt2" tx2="dk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pattFill prst="pct10">
          <a:fgClr>
            <a:schemeClr val="bg2"/>
          </a:fgClr>
          <a:bgClr>
            <a:schemeClr val="bg1"/>
          </a:bgClr>
        </a:pattFill>
        <a:effectLst/>
      </p:bgPr>
    </p:bg>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914400" y="274320"/>
            <a:ext cx="7479792" cy="5811170"/>
          </a:xfrm>
        </p:spPr>
        <p:txBody>
          <a:bodyPr>
            <a:noAutofit/>
          </a:bodyPr>
          <a:lstStyle/>
          <a:p>
            <a:pPr marL="109728" indent="0">
              <a:buNone/>
            </a:pPr>
            <a:r>
              <a:rPr lang="en-US" sz="3600" u="sng" dirty="0"/>
              <a:t>QUIZ: </a:t>
            </a:r>
            <a:r>
              <a:rPr lang="en-US" sz="3600" dirty="0"/>
              <a:t>You can call the National Human Trafficking Hotline or Catholic Charities for which reason?</a:t>
            </a:r>
          </a:p>
          <a:p>
            <a:pPr marL="852678" indent="-742950">
              <a:buAutoNum type="alphaUcPeriod"/>
            </a:pPr>
            <a:r>
              <a:rPr lang="en-US" sz="3600" dirty="0"/>
              <a:t>If you have a question about human trafficking or need help</a:t>
            </a:r>
          </a:p>
          <a:p>
            <a:pPr marL="852678" indent="-742950">
              <a:buAutoNum type="alphaUcPeriod"/>
            </a:pPr>
            <a:r>
              <a:rPr lang="en-US" sz="3600" dirty="0"/>
              <a:t>If you are a trafficking victim in need of help</a:t>
            </a:r>
          </a:p>
          <a:p>
            <a:pPr marL="852678" indent="-742950">
              <a:buAutoNum type="alphaUcPeriod"/>
            </a:pPr>
            <a:r>
              <a:rPr lang="en-US" sz="3600" dirty="0"/>
              <a:t>If you see something suspicious and you’d like to report it</a:t>
            </a:r>
          </a:p>
          <a:p>
            <a:pPr marL="852678" indent="-742950">
              <a:buAutoNum type="alphaUcPeriod"/>
            </a:pPr>
            <a:r>
              <a:rPr lang="en-US" sz="3600" dirty="0"/>
              <a:t>All of the above</a:t>
            </a:r>
          </a:p>
          <a:p>
            <a:pPr marL="852678" indent="-742950">
              <a:buAutoNum type="alphaUcPeriod"/>
            </a:pPr>
            <a:endParaRPr lang="en-US" sz="3600" dirty="0"/>
          </a:p>
        </p:txBody>
      </p:sp>
      <p:sp>
        <p:nvSpPr>
          <p:cNvPr id="2" name="Slide Number Placeholder 1">
            <a:extLst>
              <a:ext uri="{FF2B5EF4-FFF2-40B4-BE49-F238E27FC236}">
                <a16:creationId xmlns:a16="http://schemas.microsoft.com/office/drawing/2014/main" id="{F92E7946-0F3C-48C9-98C3-1BD32643809B}"/>
              </a:ext>
            </a:extLst>
          </p:cNvPr>
          <p:cNvSpPr>
            <a:spLocks noGrp="1"/>
          </p:cNvSpPr>
          <p:nvPr>
            <p:ph type="sldNum" sz="quarter" idx="12"/>
          </p:nvPr>
        </p:nvSpPr>
        <p:spPr/>
        <p:txBody>
          <a:bodyPr/>
          <a:lstStyle/>
          <a:p>
            <a:fld id="{7E7E08AA-4EBF-418A-9408-F690E98BFDAF}" type="slidenum">
              <a:rPr lang="en-US" smtClean="0"/>
              <a:pPr/>
              <a:t>26</a:t>
            </a:fld>
            <a:endParaRPr lang="en-US" dirty="0"/>
          </a:p>
        </p:txBody>
      </p:sp>
    </p:spTree>
    <p:extLst>
      <p:ext uri="{BB962C8B-B14F-4D97-AF65-F5344CB8AC3E}">
        <p14:creationId xmlns:p14="http://schemas.microsoft.com/office/powerpoint/2010/main" val="1649605259"/>
      </p:ext>
    </p:extLst>
  </p:cSld>
  <p:clrMapOvr>
    <a:overrideClrMapping bg1="lt1" tx1="dk1" bg2="lt2" tx2="dk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pattFill prst="pct10">
          <a:fgClr>
            <a:schemeClr val="bg2"/>
          </a:fgClr>
          <a:bgClr>
            <a:schemeClr val="bg1"/>
          </a:bgClr>
        </a:pattFill>
        <a:effectLst/>
      </p:bgPr>
    </p:bg>
    <p:spTree>
      <p:nvGrpSpPr>
        <p:cNvPr id="1" name=""/>
        <p:cNvGrpSpPr/>
        <p:nvPr/>
      </p:nvGrpSpPr>
      <p:grpSpPr>
        <a:xfrm>
          <a:off x="0" y="0"/>
          <a:ext cx="0" cy="0"/>
          <a:chOff x="0" y="0"/>
          <a:chExt cx="0" cy="0"/>
        </a:xfrm>
      </p:grpSpPr>
      <p:sp>
        <p:nvSpPr>
          <p:cNvPr id="4" name="Content Placeholder 3"/>
          <p:cNvSpPr>
            <a:spLocks noGrp="1"/>
          </p:cNvSpPr>
          <p:nvPr>
            <p:ph sz="half" idx="1"/>
          </p:nvPr>
        </p:nvSpPr>
        <p:spPr/>
        <p:txBody>
          <a:bodyPr>
            <a:noAutofit/>
          </a:bodyPr>
          <a:lstStyle/>
          <a:p>
            <a:pPr marL="109728" indent="0">
              <a:buNone/>
            </a:pPr>
            <a:r>
              <a:rPr lang="en-US" sz="3600" u="sng" dirty="0"/>
              <a:t>QUIZ:</a:t>
            </a:r>
          </a:p>
          <a:p>
            <a:pPr marL="109728" indent="0">
              <a:buNone/>
            </a:pPr>
            <a:r>
              <a:rPr lang="en-US" sz="3600" dirty="0"/>
              <a:t>You can call the National Human Trafficking Hotline for which reason?</a:t>
            </a:r>
          </a:p>
          <a:p>
            <a:pPr marL="852678" indent="-742950">
              <a:buAutoNum type="alphaUcPeriod"/>
            </a:pPr>
            <a:r>
              <a:rPr lang="en-US" sz="3600" dirty="0"/>
              <a:t>If you have a question about human trafficking or need help</a:t>
            </a:r>
          </a:p>
          <a:p>
            <a:pPr marL="852678" indent="-742950">
              <a:buAutoNum type="alphaUcPeriod"/>
            </a:pPr>
            <a:r>
              <a:rPr lang="en-US" sz="3600" dirty="0"/>
              <a:t>If you are a trafficking victim in need of help</a:t>
            </a:r>
          </a:p>
          <a:p>
            <a:pPr marL="852678" indent="-742950">
              <a:buAutoNum type="alphaUcPeriod"/>
            </a:pPr>
            <a:r>
              <a:rPr lang="en-US" sz="3600" dirty="0"/>
              <a:t>If you see something suspicious and you’d like to report it</a:t>
            </a:r>
          </a:p>
          <a:p>
            <a:pPr marL="852678" indent="-742950">
              <a:buAutoNum type="alphaUcPeriod"/>
            </a:pPr>
            <a:r>
              <a:rPr lang="en-US" sz="3600" dirty="0"/>
              <a:t>All of the above</a:t>
            </a:r>
          </a:p>
          <a:p>
            <a:pPr marL="852678" indent="-742950">
              <a:buAutoNum type="alphaUcPeriod"/>
            </a:pPr>
            <a:endParaRPr lang="en-US" sz="3600" dirty="0"/>
          </a:p>
        </p:txBody>
      </p:sp>
      <p:sp>
        <p:nvSpPr>
          <p:cNvPr id="2" name="Slide Number Placeholder 1">
            <a:extLst>
              <a:ext uri="{FF2B5EF4-FFF2-40B4-BE49-F238E27FC236}">
                <a16:creationId xmlns:a16="http://schemas.microsoft.com/office/drawing/2014/main" id="{1DC45E45-7761-4710-8672-341553677083}"/>
              </a:ext>
            </a:extLst>
          </p:cNvPr>
          <p:cNvSpPr>
            <a:spLocks noGrp="1"/>
          </p:cNvSpPr>
          <p:nvPr>
            <p:ph type="sldNum" sz="quarter" idx="12"/>
          </p:nvPr>
        </p:nvSpPr>
        <p:spPr/>
        <p:txBody>
          <a:bodyPr/>
          <a:lstStyle/>
          <a:p>
            <a:fld id="{7E7E08AA-4EBF-418A-9408-F690E98BFDAF}" type="slidenum">
              <a:rPr lang="en-US" smtClean="0"/>
              <a:pPr/>
              <a:t>27</a:t>
            </a:fld>
            <a:endParaRPr lang="en-US" dirty="0"/>
          </a:p>
        </p:txBody>
      </p:sp>
      <p:sp>
        <p:nvSpPr>
          <p:cNvPr id="3" name="Oval 2"/>
          <p:cNvSpPr/>
          <p:nvPr/>
        </p:nvSpPr>
        <p:spPr>
          <a:xfrm>
            <a:off x="1009650" y="5486400"/>
            <a:ext cx="4914900" cy="685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9636357"/>
      </p:ext>
    </p:extLst>
  </p:cSld>
  <p:clrMapOvr>
    <a:overrideClrMapping bg1="lt1" tx1="dk1" bg2="lt2" tx2="dk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pattFill prst="pct10">
          <a:fgClr>
            <a:schemeClr val="bg2"/>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cap="all" dirty="0">
                <a:latin typeface="Franklin Gothic Demi" pitchFamily="34" charset="0"/>
              </a:rPr>
              <a:t>The Amistad Movement</a:t>
            </a:r>
          </a:p>
        </p:txBody>
      </p:sp>
      <p:sp>
        <p:nvSpPr>
          <p:cNvPr id="3" name="Subtitle 2"/>
          <p:cNvSpPr>
            <a:spLocks noGrp="1"/>
          </p:cNvSpPr>
          <p:nvPr>
            <p:ph type="subTitle" idx="1"/>
          </p:nvPr>
        </p:nvSpPr>
        <p:spPr>
          <a:xfrm>
            <a:off x="-278212" y="3904805"/>
            <a:ext cx="9258244" cy="1199704"/>
          </a:xfrm>
        </p:spPr>
        <p:txBody>
          <a:bodyPr>
            <a:noAutofit/>
          </a:bodyPr>
          <a:lstStyle/>
          <a:p>
            <a:r>
              <a:rPr lang="en-US" sz="3200" b="1" i="1" dirty="0">
                <a:latin typeface="Book Antiqua" pitchFamily="18" charset="0"/>
              </a:rPr>
              <a:t>WE THANK YOU FOR BEING HERE TODAY! </a:t>
            </a:r>
            <a:endParaRPr lang="en-US" sz="3200" b="1" dirty="0">
              <a:latin typeface="Book Antiqua" pitchFamily="18" charset="0"/>
            </a:endParaRPr>
          </a:p>
        </p:txBody>
      </p:sp>
      <p:pic>
        <p:nvPicPr>
          <p:cNvPr id="4" name="Picture 3"/>
          <p:cNvPicPr/>
          <p:nvPr/>
        </p:nvPicPr>
        <p:blipFill>
          <a:blip r:embed="rId4" cstate="print">
            <a:extLst>
              <a:ext uri="{BEBA8EAE-BF5A-486C-A8C5-ECC9F3942E4B}">
                <a14:imgProps xmlns:a14="http://schemas.microsoft.com/office/drawing/2010/main">
                  <a14:imgLayer r:embed="rId5">
                    <a14:imgEffect>
                      <a14:backgroundRemoval t="12705" b="92623" l="20120" r="100000"/>
                    </a14:imgEffect>
                  </a14:imgLayer>
                </a14:imgProps>
              </a:ext>
            </a:extLst>
          </a:blip>
          <a:srcRect/>
          <a:stretch>
            <a:fillRect/>
          </a:stretch>
        </p:blipFill>
        <p:spPr bwMode="auto">
          <a:xfrm>
            <a:off x="469080" y="609600"/>
            <a:ext cx="4436423" cy="3048000"/>
          </a:xfrm>
          <a:prstGeom prst="rect">
            <a:avLst/>
          </a:prstGeom>
          <a:noFill/>
          <a:ln w="9525">
            <a:noFill/>
            <a:miter lim="800000"/>
            <a:headEnd/>
            <a:tailEnd/>
          </a:ln>
        </p:spPr>
      </p:pic>
    </p:spTree>
    <p:extLst>
      <p:ext uri="{BB962C8B-B14F-4D97-AF65-F5344CB8AC3E}">
        <p14:creationId xmlns:p14="http://schemas.microsoft.com/office/powerpoint/2010/main" val="68033448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pattFill prst="pct10">
          <a:fgClr>
            <a:schemeClr val="bg2"/>
          </a:fgClr>
          <a:bgClr>
            <a:schemeClr val="bg1"/>
          </a:bgClr>
        </a:pattFill>
        <a:effectLst/>
      </p:bgPr>
    </p:bg>
    <p:spTree>
      <p:nvGrpSpPr>
        <p:cNvPr id="1" name=""/>
        <p:cNvGrpSpPr/>
        <p:nvPr/>
      </p:nvGrpSpPr>
      <p:grpSpPr>
        <a:xfrm>
          <a:off x="0" y="0"/>
          <a:ext cx="0" cy="0"/>
          <a:chOff x="0" y="0"/>
          <a:chExt cx="0" cy="0"/>
        </a:xfrm>
      </p:grpSpPr>
      <p:pic>
        <p:nvPicPr>
          <p:cNvPr id="3079" name="Picture 311" descr="File:ABC Venn Diagram.sv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29182" y="2309678"/>
            <a:ext cx="476251" cy="476251"/>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1559672" y="919165"/>
            <a:ext cx="6247765" cy="4948237"/>
          </a:xfrm>
          <a:prstGeom prst="rect">
            <a:avLst/>
          </a:prstGeom>
          <a:noFill/>
          <a:ln w="3175">
            <a:solidFill>
              <a:schemeClr val="tx1"/>
            </a:solidFill>
            <a:prstDash val="lgDash"/>
          </a:ln>
          <a:effectLst>
            <a:glow rad="228600">
              <a:schemeClr val="accent1">
                <a:satMod val="175000"/>
                <a:alpha val="40000"/>
              </a:schemeClr>
            </a:glo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3085" name="Picture 1" descr="File:Livre ouvert.svg">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812994" y="1234535"/>
            <a:ext cx="487363" cy="307975"/>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06" descr="File:Nepal A1.svg">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62150" y="5187351"/>
            <a:ext cx="304800" cy="307975"/>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308" descr="File:Logo lunette.png">
            <a:hlinkClick r:id="rId10"/>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030688" y="4232923"/>
            <a:ext cx="828675" cy="82867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309" descr="File:Ball and chain.jpg">
            <a:hlinkClick r:id="rId12"/>
          </p:cNvPr>
          <p:cNvPicPr>
            <a:picLocks noChangeAspect="1" noChangeArrowheads="1"/>
          </p:cNvPicPr>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05000" y="2979913"/>
            <a:ext cx="419100" cy="571500"/>
          </a:xfrm>
          <a:prstGeom prst="rect">
            <a:avLst/>
          </a:prstGeom>
          <a:noFill/>
        </p:spPr>
      </p:pic>
      <p:sp>
        <p:nvSpPr>
          <p:cNvPr id="13" name="Text Box 2"/>
          <p:cNvSpPr txBox="1">
            <a:spLocks noChangeArrowheads="1"/>
          </p:cNvSpPr>
          <p:nvPr/>
        </p:nvSpPr>
        <p:spPr bwMode="auto">
          <a:xfrm>
            <a:off x="2420007" y="5127948"/>
            <a:ext cx="4303983" cy="336551"/>
          </a:xfrm>
          <a:prstGeom prst="rect">
            <a:avLst/>
          </a:prstGeom>
          <a:noFill/>
          <a:ln w="9525">
            <a:noFill/>
            <a:miter lim="800000"/>
            <a:headEnd/>
            <a:tailEnd/>
          </a:ln>
        </p:spPr>
        <p:txBody>
          <a:bodyPr rot="0" vert="horz" wrap="square" lIns="91440" tIns="45720" rIns="91440" bIns="45720" anchor="t" anchorCtr="0">
            <a:noAutofit/>
          </a:bodyPr>
          <a:lstStyle/>
          <a:p>
            <a:pPr>
              <a:lnSpc>
                <a:spcPct val="115000"/>
              </a:lnSpc>
              <a:spcAft>
                <a:spcPts val="1000"/>
              </a:spcAft>
            </a:pPr>
            <a:r>
              <a:rPr lang="en-US" sz="2000" dirty="0">
                <a:latin typeface="Franklin Gothic Demi Cond" pitchFamily="34" charset="0"/>
                <a:ea typeface="Century Schoolbook"/>
                <a:cs typeface="Century Schoolbook"/>
              </a:rPr>
              <a:t>How to Get Help</a:t>
            </a:r>
            <a:endParaRPr lang="en-US" sz="1400" dirty="0">
              <a:latin typeface="Franklin Gothic Demi Cond" pitchFamily="34" charset="0"/>
              <a:ea typeface="Century Schoolbook"/>
              <a:cs typeface="Century Schoolbook"/>
            </a:endParaRPr>
          </a:p>
        </p:txBody>
      </p:sp>
      <p:sp>
        <p:nvSpPr>
          <p:cNvPr id="14" name="Text Box 2"/>
          <p:cNvSpPr txBox="1">
            <a:spLocks noChangeArrowheads="1"/>
          </p:cNvSpPr>
          <p:nvPr/>
        </p:nvSpPr>
        <p:spPr bwMode="auto">
          <a:xfrm>
            <a:off x="2448422" y="1234535"/>
            <a:ext cx="4470259" cy="518705"/>
          </a:xfrm>
          <a:prstGeom prst="rect">
            <a:avLst/>
          </a:prstGeom>
          <a:noFill/>
          <a:ln w="9525">
            <a:noFill/>
            <a:miter lim="800000"/>
            <a:headEnd/>
            <a:tailEnd/>
          </a:ln>
        </p:spPr>
        <p:txBody>
          <a:bodyPr rot="0" vert="horz" wrap="square" lIns="91440" tIns="45720" rIns="91440" bIns="45720" anchor="t" anchorCtr="0">
            <a:noAutofit/>
          </a:bodyPr>
          <a:lstStyle/>
          <a:p>
            <a:pPr>
              <a:lnSpc>
                <a:spcPct val="115000"/>
              </a:lnSpc>
              <a:spcAft>
                <a:spcPts val="1000"/>
              </a:spcAft>
            </a:pPr>
            <a:r>
              <a:rPr lang="en-US" sz="2000" dirty="0">
                <a:latin typeface="Franklin Gothic Demi Cond" pitchFamily="34" charset="0"/>
                <a:ea typeface="Century Schoolbook"/>
                <a:cs typeface="Century Schoolbook"/>
              </a:rPr>
              <a:t>Introduction to Human Trafficking: Sex Trafficking and Forced Labor</a:t>
            </a:r>
            <a:endParaRPr lang="en-US" sz="1400" dirty="0">
              <a:latin typeface="Franklin Gothic Demi Cond" pitchFamily="34" charset="0"/>
              <a:ea typeface="Century Schoolbook"/>
              <a:cs typeface="Century Schoolbook"/>
            </a:endParaRPr>
          </a:p>
        </p:txBody>
      </p:sp>
      <p:sp>
        <p:nvSpPr>
          <p:cNvPr id="15" name="Text Box 2"/>
          <p:cNvSpPr txBox="1">
            <a:spLocks noChangeArrowheads="1"/>
          </p:cNvSpPr>
          <p:nvPr/>
        </p:nvSpPr>
        <p:spPr bwMode="auto">
          <a:xfrm>
            <a:off x="3331992" y="2211707"/>
            <a:ext cx="3340767" cy="499111"/>
          </a:xfrm>
          <a:prstGeom prst="rect">
            <a:avLst/>
          </a:prstGeom>
          <a:noFill/>
          <a:ln w="9525">
            <a:noFill/>
            <a:miter lim="800000"/>
            <a:headEnd/>
            <a:tailEnd/>
          </a:ln>
        </p:spPr>
        <p:txBody>
          <a:bodyPr rot="0" vert="horz" wrap="square" lIns="91440" tIns="45720" rIns="91440" bIns="45720" anchor="t" anchorCtr="0">
            <a:noAutofit/>
          </a:bodyPr>
          <a:lstStyle/>
          <a:p>
            <a:pPr>
              <a:lnSpc>
                <a:spcPct val="115000"/>
              </a:lnSpc>
              <a:spcAft>
                <a:spcPts val="1000"/>
              </a:spcAft>
            </a:pPr>
            <a:r>
              <a:rPr lang="en-US" sz="2000" dirty="0">
                <a:latin typeface="Franklin Gothic Demi Cond" pitchFamily="34" charset="0"/>
                <a:ea typeface="Century Schoolbook"/>
                <a:cs typeface="Century Schoolbook"/>
              </a:rPr>
              <a:t>The Difference between Human Trafficking </a:t>
            </a:r>
            <a:r>
              <a:rPr lang="en-US" dirty="0">
                <a:latin typeface="Franklin Gothic Demi Cond" pitchFamily="34" charset="0"/>
                <a:ea typeface="Century Schoolbook"/>
                <a:cs typeface="Century Schoolbook"/>
              </a:rPr>
              <a:t>and</a:t>
            </a:r>
            <a:r>
              <a:rPr lang="en-US" sz="2000" dirty="0">
                <a:latin typeface="Franklin Gothic Demi Cond" pitchFamily="34" charset="0"/>
                <a:ea typeface="Century Schoolbook"/>
                <a:cs typeface="Century Schoolbook"/>
              </a:rPr>
              <a:t> Smuggling                                                                       </a:t>
            </a:r>
            <a:endParaRPr lang="en-US" sz="1400" dirty="0">
              <a:latin typeface="Franklin Gothic Demi Cond" pitchFamily="34" charset="0"/>
              <a:ea typeface="Century Schoolbook"/>
              <a:cs typeface="Century Schoolbook"/>
            </a:endParaRPr>
          </a:p>
          <a:p>
            <a:pPr>
              <a:lnSpc>
                <a:spcPct val="115000"/>
              </a:lnSpc>
              <a:spcAft>
                <a:spcPts val="1000"/>
              </a:spcAft>
            </a:pPr>
            <a:r>
              <a:rPr lang="en-US" sz="1200" dirty="0">
                <a:latin typeface="Franklin Gothic Demi Cond" pitchFamily="34" charset="0"/>
                <a:ea typeface="Century Schoolbook"/>
                <a:cs typeface="Century Schoolbook"/>
              </a:rPr>
              <a:t> </a:t>
            </a:r>
            <a:endParaRPr lang="en-US" sz="1000" dirty="0">
              <a:latin typeface="Franklin Gothic Demi Cond" pitchFamily="34" charset="0"/>
              <a:ea typeface="Century Schoolbook"/>
              <a:cs typeface="Century Schoolbook"/>
            </a:endParaRPr>
          </a:p>
        </p:txBody>
      </p:sp>
      <p:sp>
        <p:nvSpPr>
          <p:cNvPr id="16" name="Text Box 2"/>
          <p:cNvSpPr txBox="1">
            <a:spLocks noChangeArrowheads="1"/>
          </p:cNvSpPr>
          <p:nvPr/>
        </p:nvSpPr>
        <p:spPr bwMode="auto">
          <a:xfrm>
            <a:off x="2502651" y="3074528"/>
            <a:ext cx="4221339" cy="382271"/>
          </a:xfrm>
          <a:prstGeom prst="rect">
            <a:avLst/>
          </a:prstGeom>
          <a:noFill/>
          <a:ln w="9525">
            <a:noFill/>
            <a:miter lim="800000"/>
            <a:headEnd/>
            <a:tailEnd/>
          </a:ln>
        </p:spPr>
        <p:txBody>
          <a:bodyPr rot="0" vert="horz" wrap="square" lIns="91440" tIns="45720" rIns="91440" bIns="45720" anchor="t" anchorCtr="0">
            <a:noAutofit/>
          </a:bodyPr>
          <a:lstStyle/>
          <a:p>
            <a:pPr>
              <a:lnSpc>
                <a:spcPct val="115000"/>
              </a:lnSpc>
              <a:spcAft>
                <a:spcPts val="1000"/>
              </a:spcAft>
            </a:pPr>
            <a:r>
              <a:rPr lang="en-US" sz="2000" dirty="0">
                <a:latin typeface="Franklin Gothic Demi Cond" pitchFamily="34" charset="0"/>
                <a:ea typeface="Century Schoolbook"/>
                <a:cs typeface="Century Schoolbook"/>
              </a:rPr>
              <a:t>How Traffickers Control Victims</a:t>
            </a:r>
            <a:endParaRPr lang="en-US" sz="1400" dirty="0">
              <a:latin typeface="Franklin Gothic Demi Cond" pitchFamily="34" charset="0"/>
              <a:ea typeface="Century Schoolbook"/>
              <a:cs typeface="Century Schoolbook"/>
            </a:endParaRPr>
          </a:p>
        </p:txBody>
      </p:sp>
      <p:sp>
        <p:nvSpPr>
          <p:cNvPr id="17" name="Text Box 2"/>
          <p:cNvSpPr txBox="1">
            <a:spLocks noChangeArrowheads="1"/>
          </p:cNvSpPr>
          <p:nvPr/>
        </p:nvSpPr>
        <p:spPr bwMode="auto">
          <a:xfrm>
            <a:off x="3172579" y="4371839"/>
            <a:ext cx="3021944" cy="770724"/>
          </a:xfrm>
          <a:prstGeom prst="rect">
            <a:avLst/>
          </a:prstGeom>
          <a:noFill/>
          <a:ln w="9525">
            <a:noFill/>
            <a:miter lim="800000"/>
            <a:headEnd/>
            <a:tailEnd/>
          </a:ln>
        </p:spPr>
        <p:txBody>
          <a:bodyPr rot="0" vert="horz" wrap="square" lIns="91440" tIns="45720" rIns="91440" bIns="45720" anchor="t" anchorCtr="0">
            <a:spAutoFit/>
          </a:bodyPr>
          <a:lstStyle/>
          <a:p>
            <a:pPr>
              <a:lnSpc>
                <a:spcPct val="115000"/>
              </a:lnSpc>
              <a:spcAft>
                <a:spcPts val="1000"/>
              </a:spcAft>
            </a:pPr>
            <a:r>
              <a:rPr lang="en-US" sz="2000" dirty="0">
                <a:latin typeface="Franklin Gothic Demi Cond" pitchFamily="34" charset="0"/>
                <a:ea typeface="Century Schoolbook"/>
                <a:cs typeface="Century Schoolbook"/>
              </a:rPr>
              <a:t>How to Spot Trafficking and Protect Yourself</a:t>
            </a:r>
            <a:endParaRPr lang="en-US" sz="1400" dirty="0">
              <a:latin typeface="Franklin Gothic Demi Cond" pitchFamily="34" charset="0"/>
              <a:ea typeface="Century Schoolbook"/>
              <a:cs typeface="Century Schoolbook"/>
            </a:endParaRPr>
          </a:p>
        </p:txBody>
      </p:sp>
      <p:sp>
        <p:nvSpPr>
          <p:cNvPr id="9" name="Rectangle 20"/>
          <p:cNvSpPr>
            <a:spLocks noChangeArrowheads="1"/>
          </p:cNvSpPr>
          <p:nvPr/>
        </p:nvSpPr>
        <p:spPr bwMode="auto">
          <a:xfrm>
            <a:off x="152402" y="424936"/>
            <a:ext cx="6463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indent="457178" fontAlgn="base">
              <a:spcBef>
                <a:spcPct val="0"/>
              </a:spcBef>
              <a:spcAft>
                <a:spcPct val="0"/>
              </a:spcAft>
            </a:pPr>
            <a:endParaRPr lang="en-US">
              <a:latin typeface="Arial" pitchFamily="34" charset="0"/>
              <a:cs typeface="Arial" pitchFamily="34" charset="0"/>
            </a:endParaRPr>
          </a:p>
        </p:txBody>
      </p:sp>
      <p:sp>
        <p:nvSpPr>
          <p:cNvPr id="10" name="Rectangle 21"/>
          <p:cNvSpPr>
            <a:spLocks noChangeArrowheads="1"/>
          </p:cNvSpPr>
          <p:nvPr/>
        </p:nvSpPr>
        <p:spPr bwMode="auto">
          <a:xfrm>
            <a:off x="1524004" y="317218"/>
            <a:ext cx="74571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indent="457178" fontAlgn="base">
              <a:spcBef>
                <a:spcPct val="0"/>
              </a:spcBef>
              <a:spcAft>
                <a:spcPct val="0"/>
              </a:spcAft>
            </a:pPr>
            <a:r>
              <a:rPr lang="en-US" altLang="ja-JP" sz="1400" dirty="0">
                <a:latin typeface="Century Schoolbook" pitchFamily="18" charset="0"/>
                <a:ea typeface="Century Schoolbook" pitchFamily="18" charset="0"/>
                <a:cs typeface="Century Schoolbook" pitchFamily="18" charset="0"/>
              </a:rPr>
              <a:t>  </a:t>
            </a:r>
            <a:endParaRPr lang="en-US" altLang="ja-JP" sz="900" dirty="0">
              <a:latin typeface="Arial" pitchFamily="34" charset="0"/>
              <a:cs typeface="Arial" pitchFamily="34" charset="0"/>
            </a:endParaRPr>
          </a:p>
          <a:p>
            <a:pPr indent="457178" eaLnBrk="0" fontAlgn="base" hangingPunct="0">
              <a:spcBef>
                <a:spcPct val="0"/>
              </a:spcBef>
              <a:spcAft>
                <a:spcPct val="0"/>
              </a:spcAft>
            </a:pPr>
            <a:endParaRPr lang="en-US" altLang="ja-JP" dirty="0">
              <a:latin typeface="Arial" pitchFamily="34" charset="0"/>
              <a:cs typeface="Arial" pitchFamily="34" charset="0"/>
            </a:endParaRPr>
          </a:p>
        </p:txBody>
      </p:sp>
      <p:sp>
        <p:nvSpPr>
          <p:cNvPr id="12" name="Rectangle 24"/>
          <p:cNvSpPr>
            <a:spLocks noChangeArrowheads="1"/>
          </p:cNvSpPr>
          <p:nvPr/>
        </p:nvSpPr>
        <p:spPr bwMode="auto">
          <a:xfrm>
            <a:off x="152404" y="378769"/>
            <a:ext cx="80983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altLang="ja-JP" sz="1200">
              <a:latin typeface="Century Schoolbook" pitchFamily="18" charset="0"/>
              <a:ea typeface="Century Schoolbook" pitchFamily="18" charset="0"/>
              <a:cs typeface="Century Schoolbook" pitchFamily="18" charset="0"/>
            </a:endParaRPr>
          </a:p>
          <a:p>
            <a:pPr indent="457178" eaLnBrk="0" fontAlgn="base" hangingPunct="0">
              <a:spcBef>
                <a:spcPct val="0"/>
              </a:spcBef>
              <a:spcAft>
                <a:spcPct val="0"/>
              </a:spcAft>
            </a:pPr>
            <a:r>
              <a:rPr lang="en-US" altLang="ja-JP" sz="1200">
                <a:latin typeface="Century Schoolbook" pitchFamily="18" charset="0"/>
                <a:ea typeface="Century Schoolbook" pitchFamily="18" charset="0"/>
                <a:cs typeface="Century Schoolbook" pitchFamily="18" charset="0"/>
              </a:rPr>
              <a:t>  </a:t>
            </a:r>
            <a:r>
              <a:rPr lang="en-US" altLang="ja-JP" sz="700">
                <a:latin typeface="Century Schoolbook" pitchFamily="18" charset="0"/>
                <a:ea typeface="Century Schoolbook" pitchFamily="18" charset="0"/>
                <a:cs typeface="Century Schoolbook" pitchFamily="18" charset="0"/>
              </a:rPr>
              <a:t>   </a:t>
            </a:r>
            <a:endParaRPr lang="en-US" altLang="ja-JP">
              <a:latin typeface="Arial" pitchFamily="34" charset="0"/>
              <a:cs typeface="Arial" pitchFamily="34" charset="0"/>
            </a:endParaRPr>
          </a:p>
        </p:txBody>
      </p:sp>
      <p:sp>
        <p:nvSpPr>
          <p:cNvPr id="24" name="Rectangle 7"/>
          <p:cNvSpPr>
            <a:spLocks noGrp="1" noChangeArrowheads="1"/>
          </p:cNvSpPr>
          <p:nvPr>
            <p:ph type="title"/>
          </p:nvPr>
        </p:nvSpPr>
        <p:spPr>
          <a:xfrm>
            <a:off x="620872" y="0"/>
            <a:ext cx="8763000" cy="838200"/>
          </a:xfrm>
        </p:spPr>
        <p:txBody>
          <a:bodyPr>
            <a:noAutofit/>
          </a:bodyPr>
          <a:lstStyle/>
          <a:p>
            <a:r>
              <a:rPr lang="en-US" sz="4000" dirty="0"/>
              <a:t>Agenda</a:t>
            </a:r>
          </a:p>
        </p:txBody>
      </p:sp>
      <p:sp>
        <p:nvSpPr>
          <p:cNvPr id="19" name="Text Box 2">
            <a:extLst>
              <a:ext uri="{FF2B5EF4-FFF2-40B4-BE49-F238E27FC236}">
                <a16:creationId xmlns:a16="http://schemas.microsoft.com/office/drawing/2014/main" id="{D6DA7D9C-6D4E-4966-A25D-2C07945534F6}"/>
              </a:ext>
            </a:extLst>
          </p:cNvPr>
          <p:cNvSpPr txBox="1">
            <a:spLocks noChangeArrowheads="1"/>
          </p:cNvSpPr>
          <p:nvPr/>
        </p:nvSpPr>
        <p:spPr bwMode="auto">
          <a:xfrm>
            <a:off x="4283489" y="3759326"/>
            <a:ext cx="3021944" cy="416781"/>
          </a:xfrm>
          <a:prstGeom prst="rect">
            <a:avLst/>
          </a:prstGeom>
          <a:noFill/>
          <a:ln w="9525">
            <a:noFill/>
            <a:miter lim="800000"/>
            <a:headEnd/>
            <a:tailEnd/>
          </a:ln>
        </p:spPr>
        <p:txBody>
          <a:bodyPr rot="0" vert="horz" wrap="square" lIns="91440" tIns="45720" rIns="91440" bIns="45720" anchor="t" anchorCtr="0">
            <a:spAutoFit/>
          </a:bodyPr>
          <a:lstStyle/>
          <a:p>
            <a:pPr>
              <a:lnSpc>
                <a:spcPct val="115000"/>
              </a:lnSpc>
              <a:spcAft>
                <a:spcPts val="1000"/>
              </a:spcAft>
            </a:pPr>
            <a:r>
              <a:rPr lang="en-US" sz="2000" dirty="0">
                <a:latin typeface="Franklin Gothic Demi Cond" pitchFamily="34" charset="0"/>
                <a:ea typeface="Century Schoolbook"/>
                <a:cs typeface="Century Schoolbook"/>
              </a:rPr>
              <a:t>Who is at Risk?</a:t>
            </a:r>
            <a:endParaRPr lang="en-US" sz="1400" dirty="0">
              <a:latin typeface="Franklin Gothic Demi Cond" pitchFamily="34" charset="0"/>
              <a:ea typeface="Century Schoolbook"/>
              <a:cs typeface="Century Schoolbook"/>
            </a:endParaRPr>
          </a:p>
        </p:txBody>
      </p:sp>
    </p:spTree>
    <p:extLst>
      <p:ext uri="{BB962C8B-B14F-4D97-AF65-F5344CB8AC3E}">
        <p14:creationId xmlns:p14="http://schemas.microsoft.com/office/powerpoint/2010/main" val="2978324011"/>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pattFill prst="pct10">
          <a:fgClr>
            <a:schemeClr val="bg2"/>
          </a:fgClr>
          <a:bgClr>
            <a:schemeClr val="bg1"/>
          </a:bgClr>
        </a:patt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1720DD3-A811-4517-97BB-A36977D3BFC2}"/>
              </a:ext>
            </a:extLst>
          </p:cNvPr>
          <p:cNvSpPr>
            <a:spLocks noGrp="1"/>
          </p:cNvSpPr>
          <p:nvPr>
            <p:ph type="sldNum" sz="quarter" idx="12"/>
          </p:nvPr>
        </p:nvSpPr>
        <p:spPr/>
        <p:txBody>
          <a:bodyPr/>
          <a:lstStyle/>
          <a:p>
            <a:fld id="{7E7E08AA-4EBF-418A-9408-F690E98BFDAF}" type="slidenum">
              <a:rPr lang="en-US" smtClean="0"/>
              <a:pPr/>
              <a:t>4</a:t>
            </a:fld>
            <a:endParaRPr lang="en-US" dirty="0"/>
          </a:p>
        </p:txBody>
      </p:sp>
      <p:sp>
        <p:nvSpPr>
          <p:cNvPr id="3" name="Title 2"/>
          <p:cNvSpPr>
            <a:spLocks noGrp="1"/>
          </p:cNvSpPr>
          <p:nvPr>
            <p:ph type="title"/>
          </p:nvPr>
        </p:nvSpPr>
        <p:spPr>
          <a:xfrm>
            <a:off x="381000" y="2057400"/>
            <a:ext cx="8458200" cy="2286000"/>
          </a:xfrm>
        </p:spPr>
        <p:txBody>
          <a:bodyPr>
            <a:normAutofit/>
          </a:bodyPr>
          <a:lstStyle/>
          <a:p>
            <a:pPr algn="ctr"/>
            <a:r>
              <a:rPr lang="en-US" dirty="0">
                <a:solidFill>
                  <a:schemeClr val="tx1"/>
                </a:solidFill>
                <a:effectLst/>
                <a:latin typeface="+mj-lt"/>
              </a:rPr>
              <a:t>Have you heard of Human Trafficking? What does human trafficking </a:t>
            </a:r>
            <a:br>
              <a:rPr lang="en-US" dirty="0">
                <a:solidFill>
                  <a:schemeClr val="tx1"/>
                </a:solidFill>
                <a:effectLst/>
                <a:latin typeface="+mj-lt"/>
              </a:rPr>
            </a:br>
            <a:r>
              <a:rPr lang="en-US" dirty="0">
                <a:solidFill>
                  <a:schemeClr val="tx1"/>
                </a:solidFill>
                <a:effectLst/>
                <a:latin typeface="+mj-lt"/>
              </a:rPr>
              <a:t>mean to you?</a:t>
            </a:r>
          </a:p>
        </p:txBody>
      </p:sp>
    </p:spTree>
    <p:extLst>
      <p:ext uri="{BB962C8B-B14F-4D97-AF65-F5344CB8AC3E}">
        <p14:creationId xmlns:p14="http://schemas.microsoft.com/office/powerpoint/2010/main" val="4224771975"/>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pattFill prst="pct10">
          <a:fgClr>
            <a:schemeClr val="bg2"/>
          </a:fgClr>
          <a:bgClr>
            <a:schemeClr val="bg1"/>
          </a:bgClr>
        </a:pattFill>
        <a:effectLst/>
      </p:bgPr>
    </p:bg>
    <p:spTree>
      <p:nvGrpSpPr>
        <p:cNvPr id="1" name=""/>
        <p:cNvGrpSpPr/>
        <p:nvPr/>
      </p:nvGrpSpPr>
      <p:grpSpPr>
        <a:xfrm>
          <a:off x="0" y="0"/>
          <a:ext cx="0" cy="0"/>
          <a:chOff x="0" y="0"/>
          <a:chExt cx="0" cy="0"/>
        </a:xfrm>
      </p:grpSpPr>
      <p:sp>
        <p:nvSpPr>
          <p:cNvPr id="29" name="Rectangle 7"/>
          <p:cNvSpPr txBox="1">
            <a:spLocks noChangeArrowheads="1"/>
          </p:cNvSpPr>
          <p:nvPr/>
        </p:nvSpPr>
        <p:spPr>
          <a:xfrm>
            <a:off x="1345738" y="831908"/>
            <a:ext cx="6215543" cy="838200"/>
          </a:xfrm>
          <a:prstGeom prst="rect">
            <a:avLst/>
          </a:prstGeom>
        </p:spPr>
        <p:txBody>
          <a:bodyPr>
            <a:noAutofit/>
          </a:bodyPr>
          <a:lstStyle>
            <a:lvl1pPr algn="l" rtl="0" eaLnBrk="1" latinLnBrk="0" hangingPunct="1">
              <a:spcBef>
                <a:spcPct val="0"/>
              </a:spcBef>
              <a:buNone/>
              <a:defRPr kumimoji="0" sz="4100" b="1" kern="1200">
                <a:solidFill>
                  <a:schemeClr val="accent1"/>
                </a:solidFill>
                <a:effectLst>
                  <a:outerShdw blurRad="31750" dist="25400" dir="5400000" algn="tl" rotWithShape="0">
                    <a:srgbClr val="000000">
                      <a:alpha val="25000"/>
                    </a:srgbClr>
                  </a:outerShdw>
                </a:effectLst>
                <a:latin typeface="Trajan Pro" pitchFamily="18" charset="0"/>
                <a:ea typeface="+mj-ea"/>
                <a:cs typeface="+mj-cs"/>
              </a:defRPr>
            </a:lvl1pPr>
            <a:extLst/>
          </a:lstStyle>
          <a:p>
            <a:pPr defTabSz="914354">
              <a:defRPr/>
            </a:pPr>
            <a:r>
              <a:rPr lang="en-US" sz="4000" dirty="0">
                <a:solidFill>
                  <a:srgbClr val="008D61"/>
                </a:solidFill>
                <a:latin typeface="Calibri"/>
              </a:rPr>
              <a:t>What is Human Trafficking?</a:t>
            </a:r>
          </a:p>
        </p:txBody>
      </p:sp>
      <p:pic>
        <p:nvPicPr>
          <p:cNvPr id="15" name="Picture 14" descr="File:Globe.png">
            <a:hlinkClick r:id="rId4"/>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39023" y="2764466"/>
            <a:ext cx="1825129" cy="154218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8" name="Picture 17" descr="E:\RefCh512\3_boys.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1243" y="2400613"/>
            <a:ext cx="1939693" cy="2182548"/>
          </a:xfrm>
          <a:prstGeom prst="rect">
            <a:avLst/>
          </a:prstGeom>
          <a:ln>
            <a:noFill/>
          </a:ln>
          <a:effectLst>
            <a:softEdge rad="112500"/>
          </a:effectLst>
        </p:spPr>
      </p:pic>
      <p:sp>
        <p:nvSpPr>
          <p:cNvPr id="9" name="Rectangle 8"/>
          <p:cNvSpPr/>
          <p:nvPr/>
        </p:nvSpPr>
        <p:spPr>
          <a:xfrm>
            <a:off x="2428350" y="2274837"/>
            <a:ext cx="5087740" cy="2308324"/>
          </a:xfrm>
          <a:prstGeom prst="rect">
            <a:avLst/>
          </a:prstGeom>
        </p:spPr>
        <p:txBody>
          <a:bodyPr wrap="square">
            <a:spAutoFit/>
          </a:bodyPr>
          <a:lstStyle/>
          <a:p>
            <a:pPr defTabSz="914354">
              <a:defRPr/>
            </a:pPr>
            <a:r>
              <a:rPr lang="en-US" sz="2400" i="1" dirty="0">
                <a:solidFill>
                  <a:prstClr val="black"/>
                </a:solidFill>
                <a:latin typeface="Calibri"/>
              </a:rPr>
              <a:t>Human Trafficking is a…</a:t>
            </a:r>
            <a:endParaRPr lang="en-US" sz="2400" dirty="0">
              <a:solidFill>
                <a:prstClr val="black"/>
              </a:solidFill>
              <a:latin typeface="Calibri"/>
            </a:endParaRPr>
          </a:p>
          <a:p>
            <a:pPr defTabSz="914354">
              <a:defRPr/>
            </a:pPr>
            <a:endParaRPr lang="en-US" sz="2400" dirty="0">
              <a:solidFill>
                <a:prstClr val="black"/>
              </a:solidFill>
              <a:latin typeface="Calibri"/>
            </a:endParaRPr>
          </a:p>
          <a:p>
            <a:pPr defTabSz="914354">
              <a:defRPr/>
            </a:pPr>
            <a:r>
              <a:rPr lang="en-US" sz="2400" dirty="0">
                <a:solidFill>
                  <a:prstClr val="black"/>
                </a:solidFill>
                <a:latin typeface="Calibri"/>
              </a:rPr>
              <a:t>● modern day form of slavery</a:t>
            </a:r>
          </a:p>
          <a:p>
            <a:pPr defTabSz="914354">
              <a:defRPr/>
            </a:pPr>
            <a:r>
              <a:rPr lang="en-US" sz="2400" dirty="0">
                <a:solidFill>
                  <a:prstClr val="black"/>
                </a:solidFill>
                <a:latin typeface="Calibri"/>
              </a:rPr>
              <a:t>● violation of human rights</a:t>
            </a:r>
          </a:p>
          <a:p>
            <a:pPr defTabSz="914354">
              <a:defRPr/>
            </a:pPr>
            <a:r>
              <a:rPr lang="en-US" sz="2400" dirty="0">
                <a:solidFill>
                  <a:prstClr val="black"/>
                </a:solidFill>
                <a:latin typeface="Calibri"/>
              </a:rPr>
              <a:t>● federal crime in the U.S.</a:t>
            </a:r>
          </a:p>
          <a:p>
            <a:pPr defTabSz="914354">
              <a:defRPr/>
            </a:pPr>
            <a:r>
              <a:rPr lang="en-US" sz="2400" dirty="0">
                <a:solidFill>
                  <a:prstClr val="black"/>
                </a:solidFill>
                <a:latin typeface="Calibri"/>
              </a:rPr>
              <a:t>● crime in many states </a:t>
            </a:r>
          </a:p>
        </p:txBody>
      </p:sp>
      <p:sp>
        <p:nvSpPr>
          <p:cNvPr id="14" name="Rectangle 2"/>
          <p:cNvSpPr>
            <a:spLocks noChangeArrowheads="1"/>
          </p:cNvSpPr>
          <p:nvPr/>
        </p:nvSpPr>
        <p:spPr bwMode="auto">
          <a:xfrm>
            <a:off x="2" y="4393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354">
              <a:defRPr/>
            </a:pPr>
            <a:endParaRPr lang="en-US">
              <a:solidFill>
                <a:prstClr val="black"/>
              </a:solidFill>
              <a:latin typeface="Calibri"/>
            </a:endParaRPr>
          </a:p>
        </p:txBody>
      </p:sp>
    </p:spTree>
    <p:extLst>
      <p:ext uri="{BB962C8B-B14F-4D97-AF65-F5344CB8AC3E}">
        <p14:creationId xmlns:p14="http://schemas.microsoft.com/office/powerpoint/2010/main" val="3079689595"/>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pattFill prst="pct10">
          <a:fgClr>
            <a:schemeClr val="bg2"/>
          </a:fgClr>
          <a:bgClr>
            <a:schemeClr val="bg1"/>
          </a:bgClr>
        </a:pattFill>
        <a:effectLst/>
      </p:bgPr>
    </p:bg>
    <p:spTree>
      <p:nvGrpSpPr>
        <p:cNvPr id="1" name=""/>
        <p:cNvGrpSpPr/>
        <p:nvPr/>
      </p:nvGrpSpPr>
      <p:grpSpPr>
        <a:xfrm>
          <a:off x="0" y="0"/>
          <a:ext cx="0" cy="0"/>
          <a:chOff x="0" y="0"/>
          <a:chExt cx="0" cy="0"/>
        </a:xfrm>
      </p:grpSpPr>
      <p:sp>
        <p:nvSpPr>
          <p:cNvPr id="29" name="Rectangle 7"/>
          <p:cNvSpPr txBox="1">
            <a:spLocks noChangeArrowheads="1"/>
          </p:cNvSpPr>
          <p:nvPr/>
        </p:nvSpPr>
        <p:spPr>
          <a:xfrm>
            <a:off x="1464228" y="413268"/>
            <a:ext cx="6215543" cy="838200"/>
          </a:xfrm>
          <a:prstGeom prst="rect">
            <a:avLst/>
          </a:prstGeom>
        </p:spPr>
        <p:txBody>
          <a:bodyPr>
            <a:noAutofit/>
          </a:bodyPr>
          <a:lstStyle>
            <a:lvl1pPr algn="l" rtl="0" eaLnBrk="1" latinLnBrk="0" hangingPunct="1">
              <a:spcBef>
                <a:spcPct val="0"/>
              </a:spcBef>
              <a:buNone/>
              <a:defRPr kumimoji="0" sz="4100" b="1" kern="1200">
                <a:solidFill>
                  <a:schemeClr val="accent1"/>
                </a:solidFill>
                <a:effectLst>
                  <a:outerShdw blurRad="31750" dist="25400" dir="5400000" algn="tl" rotWithShape="0">
                    <a:srgbClr val="000000">
                      <a:alpha val="25000"/>
                    </a:srgbClr>
                  </a:outerShdw>
                </a:effectLst>
                <a:latin typeface="Trajan Pro" pitchFamily="18" charset="0"/>
                <a:ea typeface="+mj-ea"/>
                <a:cs typeface="+mj-cs"/>
              </a:defRPr>
            </a:lvl1pPr>
            <a:extLst/>
          </a:lstStyle>
          <a:p>
            <a:pPr defTabSz="914354">
              <a:defRPr/>
            </a:pPr>
            <a:r>
              <a:rPr lang="en-US" sz="4000" dirty="0">
                <a:solidFill>
                  <a:srgbClr val="008D61"/>
                </a:solidFill>
                <a:latin typeface="Calibri"/>
              </a:rPr>
              <a:t>What is Human Trafficking?</a:t>
            </a:r>
          </a:p>
        </p:txBody>
      </p:sp>
      <p:sp>
        <p:nvSpPr>
          <p:cNvPr id="14" name="Rectangle 2"/>
          <p:cNvSpPr>
            <a:spLocks noChangeArrowheads="1"/>
          </p:cNvSpPr>
          <p:nvPr/>
        </p:nvSpPr>
        <p:spPr bwMode="auto">
          <a:xfrm>
            <a:off x="2" y="4393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354">
              <a:defRPr/>
            </a:pPr>
            <a:endParaRPr lang="en-US">
              <a:solidFill>
                <a:prstClr val="black"/>
              </a:solidFill>
              <a:latin typeface="Calibri"/>
            </a:endParaRPr>
          </a:p>
        </p:txBody>
      </p:sp>
      <p:pic>
        <p:nvPicPr>
          <p:cNvPr id="7" name="Picture 9">
            <a:extLst>
              <a:ext uri="{FF2B5EF4-FFF2-40B4-BE49-F238E27FC236}">
                <a16:creationId xmlns:a16="http://schemas.microsoft.com/office/drawing/2014/main" id="{BB5E88BD-8708-41BF-BB15-4102032FF78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b="17392"/>
          <a:stretch>
            <a:fillRect/>
          </a:stretch>
        </p:blipFill>
        <p:spPr bwMode="auto">
          <a:xfrm>
            <a:off x="518986" y="1686939"/>
            <a:ext cx="3654180" cy="3484122"/>
          </a:xfrm>
          <a:prstGeom prst="rect">
            <a:avLst/>
          </a:prstGeom>
          <a:noFill/>
          <a:ln>
            <a:noFill/>
          </a:ln>
          <a:effectLst>
            <a:outerShdw blurRad="50800" dist="38100" dir="5400000" algn="t"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a:extLst>
              <a:ext uri="{FF2B5EF4-FFF2-40B4-BE49-F238E27FC236}">
                <a16:creationId xmlns:a16="http://schemas.microsoft.com/office/drawing/2014/main" id="{0B580202-472F-463C-8846-8E087E46F244}"/>
              </a:ext>
            </a:extLst>
          </p:cNvPr>
          <p:cNvSpPr/>
          <p:nvPr/>
        </p:nvSpPr>
        <p:spPr>
          <a:xfrm>
            <a:off x="4383630" y="1663450"/>
            <a:ext cx="4348388" cy="3250121"/>
          </a:xfrm>
          <a:prstGeom prst="rect">
            <a:avLst/>
          </a:prstGeom>
        </p:spPr>
        <p:txBody>
          <a:bodyPr wrap="square">
            <a:spAutoFit/>
          </a:bodyPr>
          <a:lstStyle/>
          <a:p>
            <a:pPr marL="342900" indent="-342900">
              <a:lnSpc>
                <a:spcPct val="90000"/>
              </a:lnSpc>
              <a:buClr>
                <a:schemeClr val="accent1"/>
              </a:buClr>
              <a:buFont typeface="Wingdings" panose="05000000000000000000" pitchFamily="2" charset="2"/>
              <a:buChar char="Ø"/>
              <a:defRPr/>
            </a:pPr>
            <a:r>
              <a:rPr lang="es-MX" altLang="en-US" sz="2400" dirty="0">
                <a:latin typeface="Goudy Oldstyle Std"/>
              </a:rPr>
              <a:t>A person is obligated to work against his will for very little money or no money at all</a:t>
            </a:r>
          </a:p>
          <a:p>
            <a:pPr marL="342900" indent="-342900">
              <a:lnSpc>
                <a:spcPct val="90000"/>
              </a:lnSpc>
              <a:buClr>
                <a:schemeClr val="accent1"/>
              </a:buClr>
              <a:buFont typeface="Wingdings" panose="05000000000000000000" pitchFamily="2" charset="2"/>
              <a:buChar char="Ø"/>
              <a:defRPr/>
            </a:pPr>
            <a:endParaRPr lang="es-MX" altLang="en-US" sz="2400" dirty="0">
              <a:latin typeface="Goudy Oldstyle Std"/>
            </a:endParaRPr>
          </a:p>
          <a:p>
            <a:pPr marL="342900" indent="-342900">
              <a:lnSpc>
                <a:spcPct val="90000"/>
              </a:lnSpc>
              <a:buClr>
                <a:schemeClr val="accent1"/>
              </a:buClr>
              <a:buFont typeface="Wingdings" panose="05000000000000000000" pitchFamily="2" charset="2"/>
              <a:buChar char="Ø"/>
              <a:defRPr/>
            </a:pPr>
            <a:r>
              <a:rPr lang="es-MX" altLang="en-US" sz="2400" dirty="0">
                <a:effectLst>
                  <a:outerShdw blurRad="38100" dist="38100" dir="2700000" algn="tl">
                    <a:srgbClr val="000000">
                      <a:alpha val="43137"/>
                    </a:srgbClr>
                  </a:outerShdw>
                </a:effectLst>
                <a:latin typeface="Goudy Oldstyle Std"/>
              </a:rPr>
              <a:t>Two Types</a:t>
            </a:r>
            <a:r>
              <a:rPr lang="es-MX" altLang="en-US" sz="2400" dirty="0">
                <a:latin typeface="Goudy Oldstyle Std"/>
              </a:rPr>
              <a:t>:  Sex Trafficking and Labor Trafficking</a:t>
            </a:r>
          </a:p>
          <a:p>
            <a:pPr marL="342900" indent="-342900">
              <a:lnSpc>
                <a:spcPct val="90000"/>
              </a:lnSpc>
              <a:buClr>
                <a:schemeClr val="accent1"/>
              </a:buClr>
              <a:buFont typeface="Wingdings" panose="05000000000000000000" pitchFamily="2" charset="2"/>
              <a:buChar char="Ø"/>
              <a:defRPr/>
            </a:pPr>
            <a:endParaRPr lang="es-MX" altLang="en-US" sz="2400" i="1" dirty="0">
              <a:solidFill>
                <a:schemeClr val="accent1">
                  <a:lumMod val="75000"/>
                </a:schemeClr>
              </a:solidFill>
              <a:effectLst>
                <a:outerShdw blurRad="38100" dist="38100" dir="2700000" algn="tl">
                  <a:srgbClr val="000000">
                    <a:alpha val="43137"/>
                  </a:srgbClr>
                </a:outerShdw>
              </a:effectLst>
              <a:latin typeface="Goudy Oldstyle Std"/>
            </a:endParaRPr>
          </a:p>
          <a:p>
            <a:pPr marL="342900" indent="-342900">
              <a:lnSpc>
                <a:spcPct val="90000"/>
              </a:lnSpc>
              <a:buClr>
                <a:schemeClr val="accent1"/>
              </a:buClr>
              <a:buFont typeface="Wingdings" panose="05000000000000000000" pitchFamily="2" charset="2"/>
              <a:buChar char="Ø"/>
              <a:defRPr/>
            </a:pPr>
            <a:r>
              <a:rPr lang="es-MX" altLang="en-US" sz="2400" i="1" dirty="0">
                <a:solidFill>
                  <a:schemeClr val="accent1">
                    <a:lumMod val="75000"/>
                  </a:schemeClr>
                </a:solidFill>
                <a:effectLst>
                  <a:outerShdw blurRad="38100" dist="38100" dir="2700000" algn="tl">
                    <a:srgbClr val="000000">
                      <a:alpha val="43137"/>
                    </a:srgbClr>
                  </a:outerShdw>
                </a:effectLst>
                <a:latin typeface="Goudy Oldstyle Std"/>
              </a:rPr>
              <a:t>How are victims controlled?</a:t>
            </a:r>
          </a:p>
          <a:p>
            <a:pPr>
              <a:lnSpc>
                <a:spcPct val="90000"/>
              </a:lnSpc>
              <a:defRPr/>
            </a:pPr>
            <a:endParaRPr lang="es-MX" altLang="en-US" dirty="0">
              <a:solidFill>
                <a:srgbClr val="FF9900"/>
              </a:solidFill>
            </a:endParaRPr>
          </a:p>
          <a:p>
            <a:pPr>
              <a:lnSpc>
                <a:spcPct val="90000"/>
              </a:lnSpc>
              <a:defRPr/>
            </a:pPr>
            <a:endParaRPr lang="es-MX" altLang="en-US" dirty="0">
              <a:solidFill>
                <a:srgbClr val="FF9900"/>
              </a:solidFill>
            </a:endParaRPr>
          </a:p>
        </p:txBody>
      </p:sp>
    </p:spTree>
    <p:extLst>
      <p:ext uri="{BB962C8B-B14F-4D97-AF65-F5344CB8AC3E}">
        <p14:creationId xmlns:p14="http://schemas.microsoft.com/office/powerpoint/2010/main" val="534915763"/>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pattFill prst="pct10">
          <a:fgClr>
            <a:schemeClr val="bg2"/>
          </a:fgClr>
          <a:bgClr>
            <a:schemeClr val="bg1"/>
          </a:bgClr>
        </a:pattFill>
        <a:effectLst/>
      </p:bgPr>
    </p:bg>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p14="http://schemas.microsoft.com/office/powerpoint/2010/main" val="2075523441"/>
              </p:ext>
            </p:extLst>
          </p:nvPr>
        </p:nvGraphicFramePr>
        <p:xfrm>
          <a:off x="381000" y="1066800"/>
          <a:ext cx="8153400" cy="4876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Rectangle 7"/>
          <p:cNvSpPr>
            <a:spLocks noChangeArrowheads="1"/>
          </p:cNvSpPr>
          <p:nvPr/>
        </p:nvSpPr>
        <p:spPr bwMode="auto">
          <a:xfrm>
            <a:off x="2" y="4393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12"/>
          <p:cNvSpPr>
            <a:spLocks noChangeArrowheads="1"/>
          </p:cNvSpPr>
          <p:nvPr/>
        </p:nvSpPr>
        <p:spPr bwMode="auto">
          <a:xfrm>
            <a:off x="2" y="216446"/>
            <a:ext cx="1107996" cy="938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br>
              <a:rPr lang="en-US" sz="900" dirty="0">
                <a:latin typeface="Arial" pitchFamily="34" charset="0"/>
                <a:cs typeface="Arial" pitchFamily="34" charset="0"/>
              </a:rPr>
            </a:br>
            <a:endParaRPr lang="en-US" dirty="0">
              <a:latin typeface="Arial" pitchFamily="34" charset="0"/>
              <a:cs typeface="Arial" pitchFamily="34" charset="0"/>
            </a:endParaRPr>
          </a:p>
          <a:p>
            <a:pPr eaLnBrk="0" fontAlgn="base" hangingPunct="0">
              <a:spcBef>
                <a:spcPct val="0"/>
              </a:spcBef>
              <a:spcAft>
                <a:spcPct val="0"/>
              </a:spcAft>
            </a:pPr>
            <a:r>
              <a:rPr lang="en-US" altLang="ja-JP" sz="1000" b="1" i="1" dirty="0">
                <a:latin typeface="Century Schoolbook" pitchFamily="18" charset="0"/>
                <a:ea typeface="Century Schoolbook" pitchFamily="18" charset="0"/>
                <a:cs typeface="Century Schoolbook" pitchFamily="18" charset="0"/>
              </a:rPr>
              <a:t>	</a:t>
            </a:r>
            <a:endParaRPr lang="en-US" altLang="ja-JP" sz="900" dirty="0">
              <a:latin typeface="Arial" pitchFamily="34" charset="0"/>
              <a:cs typeface="Arial" pitchFamily="34" charset="0"/>
            </a:endParaRPr>
          </a:p>
          <a:p>
            <a:pPr eaLnBrk="0" fontAlgn="base" hangingPunct="0">
              <a:spcBef>
                <a:spcPct val="0"/>
              </a:spcBef>
              <a:spcAft>
                <a:spcPct val="0"/>
              </a:spcAft>
            </a:pPr>
            <a:endParaRPr lang="en-US" altLang="ja-JP" dirty="0">
              <a:latin typeface="Arial" pitchFamily="34" charset="0"/>
              <a:cs typeface="Arial" pitchFamily="34" charset="0"/>
            </a:endParaRPr>
          </a:p>
        </p:txBody>
      </p:sp>
      <p:sp>
        <p:nvSpPr>
          <p:cNvPr id="6" name="Rectangle 7"/>
          <p:cNvSpPr txBox="1">
            <a:spLocks noChangeArrowheads="1"/>
          </p:cNvSpPr>
          <p:nvPr/>
        </p:nvSpPr>
        <p:spPr>
          <a:xfrm>
            <a:off x="381000" y="228600"/>
            <a:ext cx="8763000" cy="838200"/>
          </a:xfrm>
          <a:prstGeom prst="rect">
            <a:avLst/>
          </a:prstGeom>
        </p:spPr>
        <p:txBody>
          <a:bodyPr>
            <a:noAutofit/>
          </a:bodyPr>
          <a:lstStyle>
            <a:lvl1pPr algn="l" rtl="0" eaLnBrk="1" latinLnBrk="0" hangingPunct="1">
              <a:spcBef>
                <a:spcPct val="0"/>
              </a:spcBef>
              <a:buNone/>
              <a:defRPr kumimoji="0" sz="4100" b="1" kern="1200">
                <a:solidFill>
                  <a:schemeClr val="accent1"/>
                </a:solidFill>
                <a:effectLst>
                  <a:outerShdw blurRad="31750" dist="25400" dir="5400000" algn="tl" rotWithShape="0">
                    <a:srgbClr val="000000">
                      <a:alpha val="25000"/>
                    </a:srgbClr>
                  </a:outerShdw>
                </a:effectLst>
                <a:latin typeface="Trajan Pro" pitchFamily="18" charset="0"/>
                <a:ea typeface="+mj-ea"/>
                <a:cs typeface="+mj-cs"/>
              </a:defRPr>
            </a:lvl1pPr>
            <a:extLst/>
          </a:lstStyle>
          <a:p>
            <a:r>
              <a:rPr lang="en-US" sz="4000" dirty="0">
                <a:latin typeface="+mj-lt"/>
              </a:rPr>
              <a:t>Three Types of Control </a:t>
            </a:r>
          </a:p>
        </p:txBody>
      </p:sp>
    </p:spTree>
    <p:extLst>
      <p:ext uri="{BB962C8B-B14F-4D97-AF65-F5344CB8AC3E}">
        <p14:creationId xmlns:p14="http://schemas.microsoft.com/office/powerpoint/2010/main" val="3937661771"/>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pattFill prst="pct10">
          <a:fgClr>
            <a:schemeClr val="bg2"/>
          </a:fgClr>
          <a:bgClr>
            <a:schemeClr val="bg1"/>
          </a:bgClr>
        </a:pattFill>
        <a:effectLst/>
      </p:bgPr>
    </p:bg>
    <p:spTree>
      <p:nvGrpSpPr>
        <p:cNvPr id="1" name=""/>
        <p:cNvGrpSpPr/>
        <p:nvPr/>
      </p:nvGrpSpPr>
      <p:grpSpPr>
        <a:xfrm>
          <a:off x="0" y="0"/>
          <a:ext cx="0" cy="0"/>
          <a:chOff x="0" y="0"/>
          <a:chExt cx="0" cy="0"/>
        </a:xfrm>
      </p:grpSpPr>
      <p:pic>
        <p:nvPicPr>
          <p:cNvPr id="47109" name="Picture 5" descr="C:\Users\angela\AppData\Local\Microsoft\Windows\Temporary Internet Files\Content.IE5\JYKT0CMJ\MP900399211[1].jpg"/>
          <p:cNvPicPr>
            <a:picLocks noChangeAspect="1" noChangeArrowheads="1"/>
          </p:cNvPicPr>
          <p:nvPr/>
        </p:nvPicPr>
        <p:blipFill>
          <a:blip r:embed="rId4" cstate="print">
            <a:lum bright="70000" contrast="-70000"/>
          </a:blip>
          <a:srcRect/>
          <a:stretch>
            <a:fillRect/>
          </a:stretch>
        </p:blipFill>
        <p:spPr bwMode="auto">
          <a:xfrm rot="5400000">
            <a:off x="1917759" y="-1079557"/>
            <a:ext cx="5334000" cy="8407516"/>
          </a:xfrm>
          <a:prstGeom prst="rect">
            <a:avLst/>
          </a:prstGeom>
          <a:noFill/>
          <a:effectLst>
            <a:softEdge rad="12700"/>
          </a:effectLst>
        </p:spPr>
      </p:pic>
      <p:sp>
        <p:nvSpPr>
          <p:cNvPr id="2" name="Content Placeholder 1"/>
          <p:cNvSpPr>
            <a:spLocks noGrp="1"/>
          </p:cNvSpPr>
          <p:nvPr>
            <p:ph idx="1"/>
          </p:nvPr>
        </p:nvSpPr>
        <p:spPr>
          <a:xfrm>
            <a:off x="492369" y="1493840"/>
            <a:ext cx="5093612" cy="4724400"/>
          </a:xfrm>
        </p:spPr>
        <p:txBody>
          <a:bodyPr>
            <a:normAutofit/>
          </a:bodyPr>
          <a:lstStyle/>
          <a:p>
            <a:pPr marL="274306" indent="-274306">
              <a:buBlip>
                <a:blip r:embed="rId5"/>
              </a:buBlip>
              <a:defRPr/>
            </a:pPr>
            <a:r>
              <a:rPr lang="en-US" sz="2800" dirty="0"/>
              <a:t>Prevent trafficked person from earning enough to pay off debt, keep adding charges to debt </a:t>
            </a:r>
          </a:p>
          <a:p>
            <a:pPr marL="274306" indent="-274306">
              <a:buBlip>
                <a:blip r:embed="rId5"/>
              </a:buBlip>
              <a:defRPr/>
            </a:pPr>
            <a:r>
              <a:rPr lang="en-US" sz="2800" dirty="0"/>
              <a:t>Restrict communication with outside world </a:t>
            </a:r>
          </a:p>
          <a:p>
            <a:pPr marL="274306" indent="-274306">
              <a:buBlip>
                <a:blip r:embed="rId5"/>
              </a:buBlip>
              <a:defRPr/>
            </a:pPr>
            <a:r>
              <a:rPr lang="en-US" sz="2800" dirty="0"/>
              <a:t>Drug or alcohol dependency</a:t>
            </a:r>
          </a:p>
          <a:p>
            <a:pPr marL="274306" indent="-274306">
              <a:buBlip>
                <a:blip r:embed="rId5"/>
              </a:buBlip>
              <a:defRPr/>
            </a:pPr>
            <a:r>
              <a:rPr lang="en-US" sz="2800" dirty="0"/>
              <a:t>Take away identification documents</a:t>
            </a:r>
          </a:p>
          <a:p>
            <a:pPr marL="274306" indent="-274306">
              <a:buBlip>
                <a:blip r:embed="rId5"/>
              </a:buBlip>
              <a:defRPr/>
            </a:pPr>
            <a:r>
              <a:rPr lang="en-US" sz="2800" dirty="0"/>
              <a:t>Move victim from place to place</a:t>
            </a:r>
          </a:p>
          <a:p>
            <a:endParaRPr lang="en-US" dirty="0">
              <a:latin typeface="+mj-lt"/>
            </a:endParaRPr>
          </a:p>
        </p:txBody>
      </p:sp>
      <p:sp>
        <p:nvSpPr>
          <p:cNvPr id="3" name="Title 2"/>
          <p:cNvSpPr>
            <a:spLocks noGrp="1"/>
          </p:cNvSpPr>
          <p:nvPr>
            <p:ph type="title"/>
          </p:nvPr>
        </p:nvSpPr>
        <p:spPr>
          <a:xfrm>
            <a:off x="623417" y="384367"/>
            <a:ext cx="7897166" cy="1036639"/>
          </a:xfrm>
        </p:spPr>
        <p:txBody>
          <a:bodyPr>
            <a:noAutofit/>
          </a:bodyPr>
          <a:lstStyle/>
          <a:p>
            <a:r>
              <a:rPr lang="en-US" sz="3200" dirty="0">
                <a:latin typeface="+mj-lt"/>
              </a:rPr>
              <a:t>Examples of Control: No Chains Needed</a:t>
            </a:r>
          </a:p>
        </p:txBody>
      </p:sp>
      <p:pic>
        <p:nvPicPr>
          <p:cNvPr id="5" name="Picture 5">
            <a:extLst>
              <a:ext uri="{FF2B5EF4-FFF2-40B4-BE49-F238E27FC236}">
                <a16:creationId xmlns:a16="http://schemas.microsoft.com/office/drawing/2014/main" id="{0E41905B-DB46-4F24-BF69-419D7BABEDB0}"/>
              </a:ext>
            </a:extLst>
          </p:cNvPr>
          <p:cNvPicPr>
            <a:picLocks noChangeAspect="1" noChangeArrowheads="1"/>
          </p:cNvPicPr>
          <p:nvPr/>
        </p:nvPicPr>
        <p:blipFill>
          <a:blip r:embed="rId6">
            <a:lum contrast="6000"/>
            <a:extLst>
              <a:ext uri="{28A0092B-C50C-407E-A947-70E740481C1C}">
                <a14:useLocalDpi xmlns:a14="http://schemas.microsoft.com/office/drawing/2010/main" val="0"/>
              </a:ext>
            </a:extLst>
          </a:blip>
          <a:srcRect l="12172" b="27777"/>
          <a:stretch>
            <a:fillRect/>
          </a:stretch>
        </p:blipFill>
        <p:spPr bwMode="auto">
          <a:xfrm>
            <a:off x="5697349" y="1971495"/>
            <a:ext cx="2824489" cy="29150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pattFill prst="pct10">
          <a:fgClr>
            <a:schemeClr val="bg2"/>
          </a:fgClr>
          <a:bgClr>
            <a:schemeClr val="bg1"/>
          </a:bgClr>
        </a:pattFill>
        <a:effectLst/>
      </p:bgPr>
    </p:bg>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928164086"/>
              </p:ext>
            </p:extLst>
          </p:nvPr>
        </p:nvGraphicFramePr>
        <p:xfrm>
          <a:off x="326571" y="1547856"/>
          <a:ext cx="8229600"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itle 2"/>
          <p:cNvSpPr>
            <a:spLocks noGrp="1"/>
          </p:cNvSpPr>
          <p:nvPr>
            <p:ph type="title"/>
          </p:nvPr>
        </p:nvSpPr>
        <p:spPr/>
        <p:txBody>
          <a:bodyPr/>
          <a:lstStyle/>
          <a:p>
            <a:r>
              <a:rPr lang="en-US" dirty="0">
                <a:latin typeface="+mj-lt"/>
              </a:rPr>
              <a:t>Trafficking and Smuggling</a:t>
            </a:r>
          </a:p>
        </p:txBody>
      </p:sp>
    </p:spTree>
  </p:cSld>
  <p:clrMapOvr>
    <a:overrideClrMapping bg1="lt1" tx1="dk1" bg2="lt2" tx2="dk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3.6.12 Attached Minors Training Ft Worth rev">
  <a:themeElements>
    <a:clrScheme name="Custom 1">
      <a:dk1>
        <a:sysClr val="windowText" lastClr="000000"/>
      </a:dk1>
      <a:lt1>
        <a:sysClr val="window" lastClr="FFFFFF"/>
      </a:lt1>
      <a:dk2>
        <a:srgbClr val="1F497D"/>
      </a:dk2>
      <a:lt2>
        <a:srgbClr val="EEECE1"/>
      </a:lt2>
      <a:accent1>
        <a:srgbClr val="008D61"/>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1">
    <a:dk1>
      <a:sysClr val="windowText" lastClr="000000"/>
    </a:dk1>
    <a:lt1>
      <a:sysClr val="window" lastClr="FFFFFF"/>
    </a:lt1>
    <a:dk2>
      <a:srgbClr val="1F497D"/>
    </a:dk2>
    <a:lt2>
      <a:srgbClr val="EEECE1"/>
    </a:lt2>
    <a:accent1>
      <a:srgbClr val="008D61"/>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Custom 1">
    <a:dk1>
      <a:sysClr val="windowText" lastClr="000000"/>
    </a:dk1>
    <a:lt1>
      <a:sysClr val="window" lastClr="FFFFFF"/>
    </a:lt1>
    <a:dk2>
      <a:srgbClr val="1F497D"/>
    </a:dk2>
    <a:lt2>
      <a:srgbClr val="EEECE1"/>
    </a:lt2>
    <a:accent1>
      <a:srgbClr val="008D61"/>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Custom 1">
    <a:dk1>
      <a:sysClr val="windowText" lastClr="000000"/>
    </a:dk1>
    <a:lt1>
      <a:sysClr val="window" lastClr="FFFFFF"/>
    </a:lt1>
    <a:dk2>
      <a:srgbClr val="1F497D"/>
    </a:dk2>
    <a:lt2>
      <a:srgbClr val="EEECE1"/>
    </a:lt2>
    <a:accent1>
      <a:srgbClr val="008D61"/>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Custom 1">
    <a:dk1>
      <a:sysClr val="windowText" lastClr="000000"/>
    </a:dk1>
    <a:lt1>
      <a:sysClr val="window" lastClr="FFFFFF"/>
    </a:lt1>
    <a:dk2>
      <a:srgbClr val="1F497D"/>
    </a:dk2>
    <a:lt2>
      <a:srgbClr val="EEECE1"/>
    </a:lt2>
    <a:accent1>
      <a:srgbClr val="008D61"/>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3.xml><?xml version="1.0" encoding="utf-8"?>
<a:themeOverride xmlns:a="http://schemas.openxmlformats.org/drawingml/2006/main">
  <a:clrScheme name="Custom 1">
    <a:dk1>
      <a:sysClr val="windowText" lastClr="000000"/>
    </a:dk1>
    <a:lt1>
      <a:sysClr val="window" lastClr="FFFFFF"/>
    </a:lt1>
    <a:dk2>
      <a:srgbClr val="1F497D"/>
    </a:dk2>
    <a:lt2>
      <a:srgbClr val="EEECE1"/>
    </a:lt2>
    <a:accent1>
      <a:srgbClr val="008D61"/>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4.xml><?xml version="1.0" encoding="utf-8"?>
<a:themeOverride xmlns:a="http://schemas.openxmlformats.org/drawingml/2006/main">
  <a:clrScheme name="Custom 1">
    <a:dk1>
      <a:sysClr val="windowText" lastClr="000000"/>
    </a:dk1>
    <a:lt1>
      <a:sysClr val="window" lastClr="FFFFFF"/>
    </a:lt1>
    <a:dk2>
      <a:srgbClr val="1F497D"/>
    </a:dk2>
    <a:lt2>
      <a:srgbClr val="EEECE1"/>
    </a:lt2>
    <a:accent1>
      <a:srgbClr val="008D61"/>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5.xml><?xml version="1.0" encoding="utf-8"?>
<a:themeOverride xmlns:a="http://schemas.openxmlformats.org/drawingml/2006/main">
  <a:clrScheme name="Custom 1">
    <a:dk1>
      <a:sysClr val="windowText" lastClr="000000"/>
    </a:dk1>
    <a:lt1>
      <a:sysClr val="window" lastClr="FFFFFF"/>
    </a:lt1>
    <a:dk2>
      <a:srgbClr val="1F497D"/>
    </a:dk2>
    <a:lt2>
      <a:srgbClr val="EEECE1"/>
    </a:lt2>
    <a:accent1>
      <a:srgbClr val="008D61"/>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6.xml><?xml version="1.0" encoding="utf-8"?>
<a:themeOverride xmlns:a="http://schemas.openxmlformats.org/drawingml/2006/main">
  <a:clrScheme name="Custom 1">
    <a:dk1>
      <a:sysClr val="windowText" lastClr="000000"/>
    </a:dk1>
    <a:lt1>
      <a:sysClr val="window" lastClr="FFFFFF"/>
    </a:lt1>
    <a:dk2>
      <a:srgbClr val="1F497D"/>
    </a:dk2>
    <a:lt2>
      <a:srgbClr val="EEECE1"/>
    </a:lt2>
    <a:accent1>
      <a:srgbClr val="008D61"/>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7.xml><?xml version="1.0" encoding="utf-8"?>
<a:themeOverride xmlns:a="http://schemas.openxmlformats.org/drawingml/2006/main">
  <a:clrScheme name="Custom 1">
    <a:dk1>
      <a:sysClr val="windowText" lastClr="000000"/>
    </a:dk1>
    <a:lt1>
      <a:sysClr val="window" lastClr="FFFFFF"/>
    </a:lt1>
    <a:dk2>
      <a:srgbClr val="1F497D"/>
    </a:dk2>
    <a:lt2>
      <a:srgbClr val="EEECE1"/>
    </a:lt2>
    <a:accent1>
      <a:srgbClr val="008D61"/>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8.xml><?xml version="1.0" encoding="utf-8"?>
<a:themeOverride xmlns:a="http://schemas.openxmlformats.org/drawingml/2006/main">
  <a:clrScheme name="Custom 1">
    <a:dk1>
      <a:sysClr val="windowText" lastClr="000000"/>
    </a:dk1>
    <a:lt1>
      <a:sysClr val="window" lastClr="FFFFFF"/>
    </a:lt1>
    <a:dk2>
      <a:srgbClr val="1F497D"/>
    </a:dk2>
    <a:lt2>
      <a:srgbClr val="EEECE1"/>
    </a:lt2>
    <a:accent1>
      <a:srgbClr val="008D61"/>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9.xml><?xml version="1.0" encoding="utf-8"?>
<a:themeOverride xmlns:a="http://schemas.openxmlformats.org/drawingml/2006/main">
  <a:clrScheme name="Custom 1">
    <a:dk1>
      <a:sysClr val="windowText" lastClr="000000"/>
    </a:dk1>
    <a:lt1>
      <a:sysClr val="window" lastClr="FFFFFF"/>
    </a:lt1>
    <a:dk2>
      <a:srgbClr val="1F497D"/>
    </a:dk2>
    <a:lt2>
      <a:srgbClr val="EEECE1"/>
    </a:lt2>
    <a:accent1>
      <a:srgbClr val="008D61"/>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Custom 1">
    <a:dk1>
      <a:sysClr val="windowText" lastClr="000000"/>
    </a:dk1>
    <a:lt1>
      <a:sysClr val="window" lastClr="FFFFFF"/>
    </a:lt1>
    <a:dk2>
      <a:srgbClr val="1F497D"/>
    </a:dk2>
    <a:lt2>
      <a:srgbClr val="EEECE1"/>
    </a:lt2>
    <a:accent1>
      <a:srgbClr val="008D61"/>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0.xml><?xml version="1.0" encoding="utf-8"?>
<a:themeOverride xmlns:a="http://schemas.openxmlformats.org/drawingml/2006/main">
  <a:clrScheme name="Custom 1">
    <a:dk1>
      <a:sysClr val="windowText" lastClr="000000"/>
    </a:dk1>
    <a:lt1>
      <a:sysClr val="window" lastClr="FFFFFF"/>
    </a:lt1>
    <a:dk2>
      <a:srgbClr val="1F497D"/>
    </a:dk2>
    <a:lt2>
      <a:srgbClr val="EEECE1"/>
    </a:lt2>
    <a:accent1>
      <a:srgbClr val="008D61"/>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1.xml><?xml version="1.0" encoding="utf-8"?>
<a:themeOverride xmlns:a="http://schemas.openxmlformats.org/drawingml/2006/main">
  <a:clrScheme name="Custom 1">
    <a:dk1>
      <a:sysClr val="windowText" lastClr="000000"/>
    </a:dk1>
    <a:lt1>
      <a:sysClr val="window" lastClr="FFFFFF"/>
    </a:lt1>
    <a:dk2>
      <a:srgbClr val="1F497D"/>
    </a:dk2>
    <a:lt2>
      <a:srgbClr val="EEECE1"/>
    </a:lt2>
    <a:accent1>
      <a:srgbClr val="008D61"/>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2.xml><?xml version="1.0" encoding="utf-8"?>
<a:themeOverride xmlns:a="http://schemas.openxmlformats.org/drawingml/2006/main">
  <a:clrScheme name="Custom 1">
    <a:dk1>
      <a:sysClr val="windowText" lastClr="000000"/>
    </a:dk1>
    <a:lt1>
      <a:sysClr val="window" lastClr="FFFFFF"/>
    </a:lt1>
    <a:dk2>
      <a:srgbClr val="1F497D"/>
    </a:dk2>
    <a:lt2>
      <a:srgbClr val="EEECE1"/>
    </a:lt2>
    <a:accent1>
      <a:srgbClr val="008D61"/>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3.xml><?xml version="1.0" encoding="utf-8"?>
<a:themeOverride xmlns:a="http://schemas.openxmlformats.org/drawingml/2006/main">
  <a:clrScheme name="Custom 1">
    <a:dk1>
      <a:sysClr val="windowText" lastClr="000000"/>
    </a:dk1>
    <a:lt1>
      <a:sysClr val="window" lastClr="FFFFFF"/>
    </a:lt1>
    <a:dk2>
      <a:srgbClr val="1F497D"/>
    </a:dk2>
    <a:lt2>
      <a:srgbClr val="EEECE1"/>
    </a:lt2>
    <a:accent1>
      <a:srgbClr val="008D61"/>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4.xml><?xml version="1.0" encoding="utf-8"?>
<a:themeOverride xmlns:a="http://schemas.openxmlformats.org/drawingml/2006/main">
  <a:clrScheme name="Custom 1">
    <a:dk1>
      <a:sysClr val="windowText" lastClr="000000"/>
    </a:dk1>
    <a:lt1>
      <a:sysClr val="window" lastClr="FFFFFF"/>
    </a:lt1>
    <a:dk2>
      <a:srgbClr val="1F497D"/>
    </a:dk2>
    <a:lt2>
      <a:srgbClr val="EEECE1"/>
    </a:lt2>
    <a:accent1>
      <a:srgbClr val="008D61"/>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5.xml><?xml version="1.0" encoding="utf-8"?>
<a:themeOverride xmlns:a="http://schemas.openxmlformats.org/drawingml/2006/main">
  <a:clrScheme name="Custom 1">
    <a:dk1>
      <a:sysClr val="windowText" lastClr="000000"/>
    </a:dk1>
    <a:lt1>
      <a:sysClr val="window" lastClr="FFFFFF"/>
    </a:lt1>
    <a:dk2>
      <a:srgbClr val="1F497D"/>
    </a:dk2>
    <a:lt2>
      <a:srgbClr val="EEECE1"/>
    </a:lt2>
    <a:accent1>
      <a:srgbClr val="008D61"/>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6.xml><?xml version="1.0" encoding="utf-8"?>
<a:themeOverride xmlns:a="http://schemas.openxmlformats.org/drawingml/2006/main">
  <a:clrScheme name="Custom 1">
    <a:dk1>
      <a:sysClr val="windowText" lastClr="000000"/>
    </a:dk1>
    <a:lt1>
      <a:sysClr val="window" lastClr="FFFFFF"/>
    </a:lt1>
    <a:dk2>
      <a:srgbClr val="1F497D"/>
    </a:dk2>
    <a:lt2>
      <a:srgbClr val="EEECE1"/>
    </a:lt2>
    <a:accent1>
      <a:srgbClr val="008D61"/>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7.xml><?xml version="1.0" encoding="utf-8"?>
<a:themeOverride xmlns:a="http://schemas.openxmlformats.org/drawingml/2006/main">
  <a:clrScheme name="Custom 1">
    <a:dk1>
      <a:sysClr val="windowText" lastClr="000000"/>
    </a:dk1>
    <a:lt1>
      <a:sysClr val="window" lastClr="FFFFFF"/>
    </a:lt1>
    <a:dk2>
      <a:srgbClr val="1F497D"/>
    </a:dk2>
    <a:lt2>
      <a:srgbClr val="EEECE1"/>
    </a:lt2>
    <a:accent1>
      <a:srgbClr val="008D61"/>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8.xml><?xml version="1.0" encoding="utf-8"?>
<a:themeOverride xmlns:a="http://schemas.openxmlformats.org/drawingml/2006/main">
  <a:clrScheme name="Custom 1">
    <a:dk1>
      <a:sysClr val="windowText" lastClr="000000"/>
    </a:dk1>
    <a:lt1>
      <a:sysClr val="window" lastClr="FFFFFF"/>
    </a:lt1>
    <a:dk2>
      <a:srgbClr val="1F497D"/>
    </a:dk2>
    <a:lt2>
      <a:srgbClr val="EEECE1"/>
    </a:lt2>
    <a:accent1>
      <a:srgbClr val="008D61"/>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Custom 1">
    <a:dk1>
      <a:sysClr val="windowText" lastClr="000000"/>
    </a:dk1>
    <a:lt1>
      <a:sysClr val="window" lastClr="FFFFFF"/>
    </a:lt1>
    <a:dk2>
      <a:srgbClr val="1F497D"/>
    </a:dk2>
    <a:lt2>
      <a:srgbClr val="EEECE1"/>
    </a:lt2>
    <a:accent1>
      <a:srgbClr val="008D61"/>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Custom 1">
    <a:dk1>
      <a:sysClr val="windowText" lastClr="000000"/>
    </a:dk1>
    <a:lt1>
      <a:sysClr val="window" lastClr="FFFFFF"/>
    </a:lt1>
    <a:dk2>
      <a:srgbClr val="1F497D"/>
    </a:dk2>
    <a:lt2>
      <a:srgbClr val="EEECE1"/>
    </a:lt2>
    <a:accent1>
      <a:srgbClr val="008D61"/>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Custom 1">
    <a:dk1>
      <a:sysClr val="windowText" lastClr="000000"/>
    </a:dk1>
    <a:lt1>
      <a:sysClr val="window" lastClr="FFFFFF"/>
    </a:lt1>
    <a:dk2>
      <a:srgbClr val="1F497D"/>
    </a:dk2>
    <a:lt2>
      <a:srgbClr val="EEECE1"/>
    </a:lt2>
    <a:accent1>
      <a:srgbClr val="008D61"/>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Custom 1">
    <a:dk1>
      <a:sysClr val="windowText" lastClr="000000"/>
    </a:dk1>
    <a:lt1>
      <a:sysClr val="window" lastClr="FFFFFF"/>
    </a:lt1>
    <a:dk2>
      <a:srgbClr val="1F497D"/>
    </a:dk2>
    <a:lt2>
      <a:srgbClr val="EEECE1"/>
    </a:lt2>
    <a:accent1>
      <a:srgbClr val="008D61"/>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Custom 1">
    <a:dk1>
      <a:sysClr val="windowText" lastClr="000000"/>
    </a:dk1>
    <a:lt1>
      <a:sysClr val="window" lastClr="FFFFFF"/>
    </a:lt1>
    <a:dk2>
      <a:srgbClr val="1F497D"/>
    </a:dk2>
    <a:lt2>
      <a:srgbClr val="EEECE1"/>
    </a:lt2>
    <a:accent1>
      <a:srgbClr val="008D61"/>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Custom 1">
    <a:dk1>
      <a:sysClr val="windowText" lastClr="000000"/>
    </a:dk1>
    <a:lt1>
      <a:sysClr val="window" lastClr="FFFFFF"/>
    </a:lt1>
    <a:dk2>
      <a:srgbClr val="1F497D"/>
    </a:dk2>
    <a:lt2>
      <a:srgbClr val="EEECE1"/>
    </a:lt2>
    <a:accent1>
      <a:srgbClr val="008D61"/>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Custom 1">
    <a:dk1>
      <a:sysClr val="windowText" lastClr="000000"/>
    </a:dk1>
    <a:lt1>
      <a:sysClr val="window" lastClr="FFFFFF"/>
    </a:lt1>
    <a:dk2>
      <a:srgbClr val="1F497D"/>
    </a:dk2>
    <a:lt2>
      <a:srgbClr val="EEECE1"/>
    </a:lt2>
    <a:accent1>
      <a:srgbClr val="008D61"/>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1591</TotalTime>
  <Words>3114</Words>
  <Application>Microsoft Office PowerPoint</Application>
  <PresentationFormat>On-screen Show (4:3)</PresentationFormat>
  <Paragraphs>305</Paragraphs>
  <Slides>28</Slides>
  <Notes>26</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28</vt:i4>
      </vt:variant>
    </vt:vector>
  </HeadingPairs>
  <TitlesOfParts>
    <vt:vector size="44" baseType="lpstr">
      <vt:lpstr>Arial</vt:lpstr>
      <vt:lpstr>Book Antiqua</vt:lpstr>
      <vt:lpstr>Calibri</vt:lpstr>
      <vt:lpstr>Century Schoolbook</vt:lpstr>
      <vt:lpstr>Constantia</vt:lpstr>
      <vt:lpstr>Copperplate Gothic Bold</vt:lpstr>
      <vt:lpstr>Franklin Gothic Demi</vt:lpstr>
      <vt:lpstr>Franklin Gothic Demi Cond</vt:lpstr>
      <vt:lpstr>Goudy Oldstyle Std</vt:lpstr>
      <vt:lpstr>Leelawadee UI Semilight</vt:lpstr>
      <vt:lpstr>Optima LT Std DemiBold</vt:lpstr>
      <vt:lpstr>Trajan Pro</vt:lpstr>
      <vt:lpstr>Wingdings</vt:lpstr>
      <vt:lpstr>Wingdings 2</vt:lpstr>
      <vt:lpstr>Wingdings 3</vt:lpstr>
      <vt:lpstr>3.6.12 Attached Minors Training Ft Worth rev</vt:lpstr>
      <vt:lpstr>The Amistad Movement</vt:lpstr>
      <vt:lpstr>The Amistad Movement</vt:lpstr>
      <vt:lpstr>Agenda</vt:lpstr>
      <vt:lpstr>Have you heard of Human Trafficking? What does human trafficking  mean to you?</vt:lpstr>
      <vt:lpstr>PowerPoint Presentation</vt:lpstr>
      <vt:lpstr>PowerPoint Presentation</vt:lpstr>
      <vt:lpstr>PowerPoint Presentation</vt:lpstr>
      <vt:lpstr>Examples of Control: No Chains Needed</vt:lpstr>
      <vt:lpstr>Trafficking and Smuggling</vt:lpstr>
      <vt:lpstr>Where Are People Trafficked?</vt:lpstr>
      <vt:lpstr>Examples of Labor Trafficking</vt:lpstr>
      <vt:lpstr>Examples of Labor Trafficking</vt:lpstr>
      <vt:lpstr>PowerPoint Presentation</vt:lpstr>
      <vt:lpstr>A Vulnerable Group</vt:lpstr>
      <vt:lpstr>What Draws Victims?</vt:lpstr>
      <vt:lpstr>What Are Some Challenges to Finding Victims?</vt:lpstr>
      <vt:lpstr>Signs of Human Trafficking</vt:lpstr>
      <vt:lpstr>More Signs of Trafficking</vt:lpstr>
      <vt:lpstr>Traffickers are Diverse</vt:lpstr>
      <vt:lpstr>Traffickers Find Victims Through….</vt:lpstr>
      <vt:lpstr>PowerPoint Presentation</vt:lpstr>
      <vt:lpstr>Job Advertisements: Anything wrong?</vt:lpstr>
      <vt:lpstr>PowerPoint Presentation</vt:lpstr>
      <vt:lpstr>IMPORTANT TIPS TO STAY SAFE</vt:lpstr>
      <vt:lpstr>ASKING FOR HELP  </vt:lpstr>
      <vt:lpstr>PowerPoint Presentation</vt:lpstr>
      <vt:lpstr>PowerPoint Presentation</vt:lpstr>
      <vt:lpstr>The Amistad Movement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Trafficking</dc:title>
  <dc:creator>MRSIntern_JMoreno</dc:creator>
  <cp:lastModifiedBy>Lisa Lungren</cp:lastModifiedBy>
  <cp:revision>114</cp:revision>
  <cp:lastPrinted>2020-02-13T23:38:45Z</cp:lastPrinted>
  <dcterms:created xsi:type="dcterms:W3CDTF">2019-06-14T17:35:36Z</dcterms:created>
  <dcterms:modified xsi:type="dcterms:W3CDTF">2020-02-21T20:39:30Z</dcterms:modified>
</cp:coreProperties>
</file>